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1613" r:id="rId2"/>
    <p:sldId id="1606" r:id="rId3"/>
    <p:sldId id="1608" r:id="rId4"/>
    <p:sldId id="1609" r:id="rId5"/>
    <p:sldId id="1611" r:id="rId6"/>
    <p:sldId id="1612" r:id="rId7"/>
    <p:sldId id="1615" r:id="rId8"/>
    <p:sldId id="161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9D07ECB-F289-4444-BD94-9A1B011CC65C}">
          <p14:sldIdLst>
            <p14:sldId id="1613"/>
            <p14:sldId id="1606"/>
            <p14:sldId id="1608"/>
            <p14:sldId id="1609"/>
            <p14:sldId id="1611"/>
            <p14:sldId id="1612"/>
            <p14:sldId id="1615"/>
            <p14:sldId id="161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B9BF"/>
    <a:srgbClr val="052049"/>
    <a:srgbClr val="F48024"/>
    <a:srgbClr val="178CCB"/>
    <a:srgbClr val="64A3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045"/>
    <p:restoredTop sz="83258"/>
  </p:normalViewPr>
  <p:slideViewPr>
    <p:cSldViewPr snapToGrid="0">
      <p:cViewPr varScale="1">
        <p:scale>
          <a:sx n="94" d="100"/>
          <a:sy n="94" d="100"/>
        </p:scale>
        <p:origin x="38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2E8016-36D8-C344-8F08-2F3E0939EDB2}" type="doc">
      <dgm:prSet loTypeId="urn:microsoft.com/office/officeart/2005/8/layout/lProcess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33462E2-73B9-E847-AB74-BD0817AD2E1C}">
      <dgm:prSet phldrT="[Text]"/>
      <dgm:spPr/>
      <dgm:t>
        <a:bodyPr/>
        <a:lstStyle/>
        <a:p>
          <a:r>
            <a:rPr lang="en-US" dirty="0"/>
            <a:t>GMEC</a:t>
          </a:r>
        </a:p>
      </dgm:t>
    </dgm:pt>
    <dgm:pt modelId="{DA335216-6F27-7847-B136-6567A2676CE4}" type="parTrans" cxnId="{5173861C-8483-1F4A-8CB5-9139925FF25F}">
      <dgm:prSet/>
      <dgm:spPr/>
      <dgm:t>
        <a:bodyPr/>
        <a:lstStyle/>
        <a:p>
          <a:endParaRPr lang="en-US"/>
        </a:p>
      </dgm:t>
    </dgm:pt>
    <dgm:pt modelId="{91DD9177-8095-054A-AD48-02A105E069F1}" type="sibTrans" cxnId="{5173861C-8483-1F4A-8CB5-9139925FF25F}">
      <dgm:prSet/>
      <dgm:spPr/>
      <dgm:t>
        <a:bodyPr/>
        <a:lstStyle/>
        <a:p>
          <a:endParaRPr lang="en-US"/>
        </a:p>
      </dgm:t>
    </dgm:pt>
    <dgm:pt modelId="{E55A62EF-C056-6B43-AECC-D7230B27BC36}">
      <dgm:prSet phldrT="[Text]"/>
      <dgm:spPr/>
      <dgm:t>
        <a:bodyPr/>
        <a:lstStyle/>
        <a:p>
          <a:pPr algn="l"/>
          <a:r>
            <a:rPr lang="en-US" dirty="0"/>
            <a:t>Members:  </a:t>
          </a:r>
        </a:p>
        <a:p>
          <a:pPr algn="l"/>
          <a:r>
            <a:rPr lang="en-US" dirty="0"/>
            <a:t>1. Program Directors </a:t>
          </a:r>
        </a:p>
        <a:p>
          <a:pPr algn="l"/>
          <a:r>
            <a:rPr lang="en-US" dirty="0"/>
            <a:t>2. Program Administrators </a:t>
          </a:r>
        </a:p>
        <a:p>
          <a:pPr algn="l"/>
          <a:r>
            <a:rPr lang="en-US" dirty="0"/>
            <a:t>3. Trainees </a:t>
          </a:r>
        </a:p>
        <a:p>
          <a:pPr algn="l"/>
          <a:r>
            <a:rPr lang="en-US" dirty="0"/>
            <a:t>4. </a:t>
          </a:r>
          <a:r>
            <a:rPr lang="en-US"/>
            <a:t>GME leadership</a:t>
          </a:r>
          <a:endParaRPr lang="en-US" dirty="0"/>
        </a:p>
      </dgm:t>
    </dgm:pt>
    <dgm:pt modelId="{2C384AD0-F3B2-1C44-A334-1733097D7A88}" type="parTrans" cxnId="{D434083D-154C-D84C-A8DE-A38C1C6D540D}">
      <dgm:prSet/>
      <dgm:spPr/>
      <dgm:t>
        <a:bodyPr/>
        <a:lstStyle/>
        <a:p>
          <a:endParaRPr lang="en-US"/>
        </a:p>
      </dgm:t>
    </dgm:pt>
    <dgm:pt modelId="{387F6E7D-2675-D041-BC20-B1EFFE35971A}" type="sibTrans" cxnId="{D434083D-154C-D84C-A8DE-A38C1C6D540D}">
      <dgm:prSet/>
      <dgm:spPr/>
      <dgm:t>
        <a:bodyPr/>
        <a:lstStyle/>
        <a:p>
          <a:endParaRPr lang="en-US"/>
        </a:p>
      </dgm:t>
    </dgm:pt>
    <dgm:pt modelId="{F5CFB585-E8B3-5D46-A191-19CA7C64008E}">
      <dgm:prSet phldrT="[Text]"/>
      <dgm:spPr/>
      <dgm:t>
        <a:bodyPr/>
        <a:lstStyle/>
        <a:p>
          <a:r>
            <a:rPr lang="en-US" dirty="0"/>
            <a:t>ACGME Expansion Committee</a:t>
          </a:r>
        </a:p>
      </dgm:t>
    </dgm:pt>
    <dgm:pt modelId="{89AF434A-4811-504F-A651-61A03CEAE211}" type="parTrans" cxnId="{0EE7D763-947E-FF41-A091-5F27704F12FE}">
      <dgm:prSet/>
      <dgm:spPr/>
      <dgm:t>
        <a:bodyPr/>
        <a:lstStyle/>
        <a:p>
          <a:endParaRPr lang="en-US"/>
        </a:p>
      </dgm:t>
    </dgm:pt>
    <dgm:pt modelId="{285171A8-FF29-BB43-8A7A-3BD59004C185}" type="sibTrans" cxnId="{0EE7D763-947E-FF41-A091-5F27704F12FE}">
      <dgm:prSet/>
      <dgm:spPr/>
      <dgm:t>
        <a:bodyPr/>
        <a:lstStyle/>
        <a:p>
          <a:endParaRPr lang="en-US"/>
        </a:p>
      </dgm:t>
    </dgm:pt>
    <dgm:pt modelId="{AD286710-18C4-964C-8B21-0CCEFE3987D0}">
      <dgm:prSet phldrT="[Text]"/>
      <dgm:spPr/>
      <dgm:t>
        <a:bodyPr/>
        <a:lstStyle/>
        <a:p>
          <a:r>
            <a:rPr lang="en-US" dirty="0"/>
            <a:t>Members (or designee):</a:t>
          </a:r>
        </a:p>
      </dgm:t>
    </dgm:pt>
    <dgm:pt modelId="{1162F038-3649-FD41-B8CF-F60FEEB1E31A}" type="parTrans" cxnId="{2891086A-133B-2342-810A-1754559A599C}">
      <dgm:prSet/>
      <dgm:spPr/>
      <dgm:t>
        <a:bodyPr/>
        <a:lstStyle/>
        <a:p>
          <a:endParaRPr lang="en-US"/>
        </a:p>
      </dgm:t>
    </dgm:pt>
    <dgm:pt modelId="{8AABD6C0-55C2-E04E-B62B-79074DC6C3F9}" type="sibTrans" cxnId="{2891086A-133B-2342-810A-1754559A599C}">
      <dgm:prSet/>
      <dgm:spPr/>
      <dgm:t>
        <a:bodyPr/>
        <a:lstStyle/>
        <a:p>
          <a:endParaRPr lang="en-US"/>
        </a:p>
      </dgm:t>
    </dgm:pt>
    <dgm:pt modelId="{30AF6A73-A46F-F040-9671-6D6FAF0D497A}">
      <dgm:prSet phldrT="[Text]"/>
      <dgm:spPr/>
      <dgm:t>
        <a:bodyPr/>
        <a:lstStyle/>
        <a:p>
          <a:r>
            <a:rPr lang="en-US" dirty="0"/>
            <a:t>SOM Dean</a:t>
          </a:r>
        </a:p>
      </dgm:t>
    </dgm:pt>
    <dgm:pt modelId="{888D4A79-FFBD-1449-AAEC-AF2A6DE51DFB}" type="parTrans" cxnId="{DAAC2E57-EC3F-3B46-9718-CBCB54757D1C}">
      <dgm:prSet/>
      <dgm:spPr/>
      <dgm:t>
        <a:bodyPr/>
        <a:lstStyle/>
        <a:p>
          <a:endParaRPr lang="en-US"/>
        </a:p>
      </dgm:t>
    </dgm:pt>
    <dgm:pt modelId="{FCF089F1-D221-7841-8570-6FC5E8AB0831}" type="sibTrans" cxnId="{DAAC2E57-EC3F-3B46-9718-CBCB54757D1C}">
      <dgm:prSet/>
      <dgm:spPr/>
      <dgm:t>
        <a:bodyPr/>
        <a:lstStyle/>
        <a:p>
          <a:endParaRPr lang="en-US"/>
        </a:p>
      </dgm:t>
    </dgm:pt>
    <dgm:pt modelId="{9D7ADDA0-C6D7-7F4D-8EA2-CC6293D74D58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Final approval l</a:t>
          </a:r>
        </a:p>
      </dgm:t>
    </dgm:pt>
    <dgm:pt modelId="{84AD859E-369F-B346-920B-D67FDF47A14B}" type="parTrans" cxnId="{87B60D2A-8EDE-E049-BB73-6D447996B280}">
      <dgm:prSet/>
      <dgm:spPr/>
      <dgm:t>
        <a:bodyPr/>
        <a:lstStyle/>
        <a:p>
          <a:endParaRPr lang="en-US"/>
        </a:p>
      </dgm:t>
    </dgm:pt>
    <dgm:pt modelId="{C2C140A9-9649-1B4B-B1D7-33FED89F0A83}" type="sibTrans" cxnId="{87B60D2A-8EDE-E049-BB73-6D447996B280}">
      <dgm:prSet/>
      <dgm:spPr/>
      <dgm:t>
        <a:bodyPr/>
        <a:lstStyle/>
        <a:p>
          <a:endParaRPr lang="en-US"/>
        </a:p>
      </dgm:t>
    </dgm:pt>
    <dgm:pt modelId="{930DCD70-9F56-1147-B7A5-1677B606A477}">
      <dgm:prSet phldrT="[Text]"/>
      <dgm:spPr/>
      <dgm:t>
        <a:bodyPr/>
        <a:lstStyle/>
        <a:p>
          <a:pPr algn="l"/>
          <a:r>
            <a:rPr lang="en-US" dirty="0"/>
            <a:t>Criteria: </a:t>
          </a:r>
        </a:p>
        <a:p>
          <a:pPr algn="l"/>
          <a:r>
            <a:rPr lang="en-US" dirty="0"/>
            <a:t>1. Meets ACGME criteria</a:t>
          </a:r>
        </a:p>
        <a:p>
          <a:pPr algn="l"/>
          <a:r>
            <a:rPr lang="en-US" dirty="0"/>
            <a:t>2. Has educational value</a:t>
          </a:r>
        </a:p>
        <a:p>
          <a:pPr algn="l"/>
          <a:r>
            <a:rPr lang="en-US" dirty="0"/>
            <a:t>3. Potential impacts to other programs or health systems</a:t>
          </a:r>
        </a:p>
      </dgm:t>
    </dgm:pt>
    <dgm:pt modelId="{D17364C4-9666-1447-8898-D98F52E2BCAD}" type="parTrans" cxnId="{9F08EBF6-5C64-4C4C-ACFA-870F594BDEBA}">
      <dgm:prSet/>
      <dgm:spPr/>
      <dgm:t>
        <a:bodyPr/>
        <a:lstStyle/>
        <a:p>
          <a:endParaRPr lang="en-US"/>
        </a:p>
      </dgm:t>
    </dgm:pt>
    <dgm:pt modelId="{3BA4D2F6-D119-2245-9838-6C274B0E7410}" type="sibTrans" cxnId="{9F08EBF6-5C64-4C4C-ACFA-870F594BDEBA}">
      <dgm:prSet/>
      <dgm:spPr/>
      <dgm:t>
        <a:bodyPr/>
        <a:lstStyle/>
        <a:p>
          <a:endParaRPr lang="en-US"/>
        </a:p>
      </dgm:t>
    </dgm:pt>
    <dgm:pt modelId="{6C9FA5CA-65E7-F146-B99D-F8E2BBFDB875}">
      <dgm:prSet phldrT="[Text]"/>
      <dgm:spPr/>
      <dgm:t>
        <a:bodyPr/>
        <a:lstStyle/>
        <a:p>
          <a:r>
            <a:rPr lang="en-US" dirty="0"/>
            <a:t>UCSF Health: CFO &amp; CMO</a:t>
          </a:r>
        </a:p>
      </dgm:t>
    </dgm:pt>
    <dgm:pt modelId="{25FB5262-3C45-5846-B818-4E99BB4C04BA}" type="parTrans" cxnId="{E3142262-5FCB-4E44-BFBA-983E37F3DC81}">
      <dgm:prSet/>
      <dgm:spPr/>
      <dgm:t>
        <a:bodyPr/>
        <a:lstStyle/>
        <a:p>
          <a:endParaRPr lang="en-US"/>
        </a:p>
      </dgm:t>
    </dgm:pt>
    <dgm:pt modelId="{32FE0C80-0E2D-2F45-8834-10B4D6063987}" type="sibTrans" cxnId="{E3142262-5FCB-4E44-BFBA-983E37F3DC81}">
      <dgm:prSet/>
      <dgm:spPr/>
      <dgm:t>
        <a:bodyPr/>
        <a:lstStyle/>
        <a:p>
          <a:endParaRPr lang="en-US"/>
        </a:p>
      </dgm:t>
    </dgm:pt>
    <dgm:pt modelId="{2C134452-A644-544C-9C73-9EFE9A2676A5}">
      <dgm:prSet phldrT="[Text]"/>
      <dgm:spPr/>
      <dgm:t>
        <a:bodyPr/>
        <a:lstStyle/>
        <a:p>
          <a:r>
            <a:rPr lang="en-US" dirty="0"/>
            <a:t>ZSFG: Vice Dean &amp; CEO</a:t>
          </a:r>
        </a:p>
      </dgm:t>
    </dgm:pt>
    <dgm:pt modelId="{C999D248-45BC-4E46-8968-E0C693A8CF92}" type="parTrans" cxnId="{C8DBE45E-1B32-8B43-B3B2-5EC04C402B99}">
      <dgm:prSet/>
      <dgm:spPr/>
      <dgm:t>
        <a:bodyPr/>
        <a:lstStyle/>
        <a:p>
          <a:endParaRPr lang="en-US"/>
        </a:p>
      </dgm:t>
    </dgm:pt>
    <dgm:pt modelId="{ADFA2D75-B17C-EC49-AD1B-173FC9905D96}" type="sibTrans" cxnId="{C8DBE45E-1B32-8B43-B3B2-5EC04C402B99}">
      <dgm:prSet/>
      <dgm:spPr/>
      <dgm:t>
        <a:bodyPr/>
        <a:lstStyle/>
        <a:p>
          <a:endParaRPr lang="en-US"/>
        </a:p>
      </dgm:t>
    </dgm:pt>
    <dgm:pt modelId="{37741147-E27B-F94D-8EBE-AB96F57B93E3}">
      <dgm:prSet phldrT="[Text]"/>
      <dgm:spPr/>
      <dgm:t>
        <a:bodyPr/>
        <a:lstStyle/>
        <a:p>
          <a:r>
            <a:rPr lang="en-US" dirty="0"/>
            <a:t>Criteria:</a:t>
          </a:r>
        </a:p>
      </dgm:t>
    </dgm:pt>
    <dgm:pt modelId="{7EF47AC1-63D6-E848-8FAC-5C38C7AA3690}" type="parTrans" cxnId="{89C75884-86FF-AC4E-9E8F-96F730355FD3}">
      <dgm:prSet/>
      <dgm:spPr/>
      <dgm:t>
        <a:bodyPr/>
        <a:lstStyle/>
        <a:p>
          <a:endParaRPr lang="en-US"/>
        </a:p>
      </dgm:t>
    </dgm:pt>
    <dgm:pt modelId="{F7824208-CD85-F949-A0EF-DA1C4BA25B61}" type="sibTrans" cxnId="{89C75884-86FF-AC4E-9E8F-96F730355FD3}">
      <dgm:prSet/>
      <dgm:spPr/>
      <dgm:t>
        <a:bodyPr/>
        <a:lstStyle/>
        <a:p>
          <a:endParaRPr lang="en-US"/>
        </a:p>
      </dgm:t>
    </dgm:pt>
    <dgm:pt modelId="{FDBF6F03-536C-4F4C-A4ED-2647920A98E0}">
      <dgm:prSet phldrT="[Text]"/>
      <dgm:spPr/>
      <dgm:t>
        <a:bodyPr/>
        <a:lstStyle/>
        <a:p>
          <a:r>
            <a:rPr lang="en-US" dirty="0"/>
            <a:t>VAMC:  Assoc Chief of Staff for Education</a:t>
          </a:r>
        </a:p>
      </dgm:t>
    </dgm:pt>
    <dgm:pt modelId="{2057CA7A-9703-4B41-A353-45F5DB9E456A}" type="parTrans" cxnId="{C3874679-7303-744A-AE13-1C809EC4EF01}">
      <dgm:prSet/>
      <dgm:spPr/>
      <dgm:t>
        <a:bodyPr/>
        <a:lstStyle/>
        <a:p>
          <a:endParaRPr lang="en-US"/>
        </a:p>
      </dgm:t>
    </dgm:pt>
    <dgm:pt modelId="{434BACBE-5EB0-DF49-8A64-4D6D9665EC48}" type="sibTrans" cxnId="{C3874679-7303-744A-AE13-1C809EC4EF01}">
      <dgm:prSet/>
      <dgm:spPr/>
      <dgm:t>
        <a:bodyPr/>
        <a:lstStyle/>
        <a:p>
          <a:endParaRPr lang="en-US"/>
        </a:p>
      </dgm:t>
    </dgm:pt>
    <dgm:pt modelId="{FFFEC6BF-BF92-C841-A70B-2D7A075D93A5}">
      <dgm:prSet phldrT="[Text]"/>
      <dgm:spPr/>
      <dgm:t>
        <a:bodyPr/>
        <a:lstStyle/>
        <a:p>
          <a:r>
            <a:rPr lang="en-US" dirty="0"/>
            <a:t>SOM:  DIO</a:t>
          </a:r>
        </a:p>
      </dgm:t>
    </dgm:pt>
    <dgm:pt modelId="{A2DDF51B-0708-B14F-A726-F474AFF4987D}" type="parTrans" cxnId="{32BADDEB-12B1-8947-B4B8-76CDC8DC5EAE}">
      <dgm:prSet/>
      <dgm:spPr/>
      <dgm:t>
        <a:bodyPr/>
        <a:lstStyle/>
        <a:p>
          <a:endParaRPr lang="en-US"/>
        </a:p>
      </dgm:t>
    </dgm:pt>
    <dgm:pt modelId="{F27091E7-DF93-AF4F-AA0D-50762069FA96}" type="sibTrans" cxnId="{32BADDEB-12B1-8947-B4B8-76CDC8DC5EAE}">
      <dgm:prSet/>
      <dgm:spPr/>
      <dgm:t>
        <a:bodyPr/>
        <a:lstStyle/>
        <a:p>
          <a:endParaRPr lang="en-US"/>
        </a:p>
      </dgm:t>
    </dgm:pt>
    <dgm:pt modelId="{12BFD2A7-7654-1E46-9FC1-C595FE14804F}">
      <dgm:prSet phldrT="[Text]"/>
      <dgm:spPr/>
      <dgm:t>
        <a:bodyPr/>
        <a:lstStyle/>
        <a:p>
          <a:r>
            <a:rPr lang="en-US" dirty="0"/>
            <a:t>Chairs:  3 (surgical, non-surgical, hospital)</a:t>
          </a:r>
        </a:p>
      </dgm:t>
    </dgm:pt>
    <dgm:pt modelId="{6309434A-A1E9-A64F-BAAE-1A8047E4CBB0}" type="parTrans" cxnId="{7BD1A702-1B14-9343-B68C-534B61D2B125}">
      <dgm:prSet/>
      <dgm:spPr/>
      <dgm:t>
        <a:bodyPr/>
        <a:lstStyle/>
        <a:p>
          <a:endParaRPr lang="en-US"/>
        </a:p>
      </dgm:t>
    </dgm:pt>
    <dgm:pt modelId="{AA8CB4FE-7974-2348-BBF6-A37B92E598FE}" type="sibTrans" cxnId="{7BD1A702-1B14-9343-B68C-534B61D2B125}">
      <dgm:prSet/>
      <dgm:spPr/>
      <dgm:t>
        <a:bodyPr/>
        <a:lstStyle/>
        <a:p>
          <a:endParaRPr lang="en-US"/>
        </a:p>
      </dgm:t>
    </dgm:pt>
    <dgm:pt modelId="{7B0BA213-D1A1-434B-AB58-BAE5216ADF3B}">
      <dgm:prSet phldrT="[Text]"/>
      <dgm:spPr/>
      <dgm:t>
        <a:bodyPr/>
        <a:lstStyle/>
        <a:p>
          <a:r>
            <a:rPr lang="en-US" dirty="0"/>
            <a:t>Vice or Associate Chair for Education</a:t>
          </a:r>
        </a:p>
      </dgm:t>
    </dgm:pt>
    <dgm:pt modelId="{E54CDCDC-6A5A-684A-9624-1CF363E1D1D0}" type="parTrans" cxnId="{C90E7B01-81B7-8D4B-BF81-D2FE1836E8B6}">
      <dgm:prSet/>
      <dgm:spPr/>
      <dgm:t>
        <a:bodyPr/>
        <a:lstStyle/>
        <a:p>
          <a:endParaRPr lang="en-US"/>
        </a:p>
      </dgm:t>
    </dgm:pt>
    <dgm:pt modelId="{98FB36B0-F5D7-A54A-834A-FEB66C9E2A1B}" type="sibTrans" cxnId="{C90E7B01-81B7-8D4B-BF81-D2FE1836E8B6}">
      <dgm:prSet/>
      <dgm:spPr/>
      <dgm:t>
        <a:bodyPr/>
        <a:lstStyle/>
        <a:p>
          <a:endParaRPr lang="en-US"/>
        </a:p>
      </dgm:t>
    </dgm:pt>
    <dgm:pt modelId="{2906D649-01C9-4145-9FF2-85C4F8DB5992}">
      <dgm:prSet phldrT="[Text]"/>
      <dgm:spPr/>
      <dgm:t>
        <a:bodyPr/>
        <a:lstStyle/>
        <a:p>
          <a:r>
            <a:rPr lang="en-US" dirty="0"/>
            <a:t> Clinical Workflows/Staffing levels</a:t>
          </a:r>
        </a:p>
      </dgm:t>
    </dgm:pt>
    <dgm:pt modelId="{2DA3E8A9-6083-7C44-A4A0-97C768C9DF4C}" type="parTrans" cxnId="{59C0B717-A9E5-C248-853E-0E271ADD36C8}">
      <dgm:prSet/>
      <dgm:spPr/>
      <dgm:t>
        <a:bodyPr/>
        <a:lstStyle/>
        <a:p>
          <a:endParaRPr lang="en-US"/>
        </a:p>
      </dgm:t>
    </dgm:pt>
    <dgm:pt modelId="{8BCBABB9-92EE-CF40-BD05-D1A06AE6C802}" type="sibTrans" cxnId="{59C0B717-A9E5-C248-853E-0E271ADD36C8}">
      <dgm:prSet/>
      <dgm:spPr/>
      <dgm:t>
        <a:bodyPr/>
        <a:lstStyle/>
        <a:p>
          <a:endParaRPr lang="en-US"/>
        </a:p>
      </dgm:t>
    </dgm:pt>
    <dgm:pt modelId="{4BA86F64-DB16-2342-AA5A-221DF57B043A}">
      <dgm:prSet phldrT="[Text]"/>
      <dgm:spPr/>
      <dgm:t>
        <a:bodyPr/>
        <a:lstStyle/>
        <a:p>
          <a:r>
            <a:rPr lang="en-US" dirty="0"/>
            <a:t> Wellbeing</a:t>
          </a:r>
        </a:p>
      </dgm:t>
    </dgm:pt>
    <dgm:pt modelId="{A6619E1C-1ADE-6A4F-ACC8-7E5FD08D4D2F}" type="parTrans" cxnId="{AFEC7636-7E07-7B44-8BA0-DFD65086DF91}">
      <dgm:prSet/>
      <dgm:spPr/>
      <dgm:t>
        <a:bodyPr/>
        <a:lstStyle/>
        <a:p>
          <a:endParaRPr lang="en-US"/>
        </a:p>
      </dgm:t>
    </dgm:pt>
    <dgm:pt modelId="{B4313978-DBB4-A14A-B4E3-E3B696462507}" type="sibTrans" cxnId="{AFEC7636-7E07-7B44-8BA0-DFD65086DF91}">
      <dgm:prSet/>
      <dgm:spPr/>
      <dgm:t>
        <a:bodyPr/>
        <a:lstStyle/>
        <a:p>
          <a:endParaRPr lang="en-US"/>
        </a:p>
      </dgm:t>
    </dgm:pt>
    <dgm:pt modelId="{20EB732B-CBE6-384A-AD7B-041BA7DCA76E}">
      <dgm:prSet phldrT="[Text]"/>
      <dgm:spPr/>
      <dgm:t>
        <a:bodyPr/>
        <a:lstStyle/>
        <a:p>
          <a:r>
            <a:rPr lang="en-US" dirty="0"/>
            <a:t> Future workforce needs</a:t>
          </a:r>
        </a:p>
      </dgm:t>
    </dgm:pt>
    <dgm:pt modelId="{6834AD30-86AE-E746-821F-F152562BD3CC}" type="parTrans" cxnId="{7A6B817E-C5C4-6649-8698-87CAF74725A3}">
      <dgm:prSet/>
      <dgm:spPr/>
      <dgm:t>
        <a:bodyPr/>
        <a:lstStyle/>
        <a:p>
          <a:endParaRPr lang="en-US"/>
        </a:p>
      </dgm:t>
    </dgm:pt>
    <dgm:pt modelId="{C76F6B06-BC4E-D34F-B068-E31C7D0D8EFC}" type="sibTrans" cxnId="{7A6B817E-C5C4-6649-8698-87CAF74725A3}">
      <dgm:prSet/>
      <dgm:spPr/>
      <dgm:t>
        <a:bodyPr/>
        <a:lstStyle/>
        <a:p>
          <a:endParaRPr lang="en-US"/>
        </a:p>
      </dgm:t>
    </dgm:pt>
    <dgm:pt modelId="{8389107A-70C2-094C-AB9E-A2823D9FDAAC}">
      <dgm:prSet phldrT="[Text]"/>
      <dgm:spPr/>
      <dgm:t>
        <a:bodyPr/>
        <a:lstStyle/>
        <a:p>
          <a:r>
            <a:rPr lang="en-US" dirty="0"/>
            <a:t>Resources (funding, space)</a:t>
          </a:r>
        </a:p>
      </dgm:t>
    </dgm:pt>
    <dgm:pt modelId="{2A7A5EA2-24B4-6043-9708-58EF3D02C737}" type="parTrans" cxnId="{2DDBBDEF-9BA4-0348-AE07-7389D8323D2C}">
      <dgm:prSet/>
      <dgm:spPr/>
      <dgm:t>
        <a:bodyPr/>
        <a:lstStyle/>
        <a:p>
          <a:endParaRPr lang="en-US"/>
        </a:p>
      </dgm:t>
    </dgm:pt>
    <dgm:pt modelId="{FD9C2DB0-27DC-E345-8AF4-3310B7F7BF83}" type="sibTrans" cxnId="{2DDBBDEF-9BA4-0348-AE07-7389D8323D2C}">
      <dgm:prSet/>
      <dgm:spPr/>
      <dgm:t>
        <a:bodyPr/>
        <a:lstStyle/>
        <a:p>
          <a:endParaRPr lang="en-US"/>
        </a:p>
      </dgm:t>
    </dgm:pt>
    <dgm:pt modelId="{83CE34A6-B81A-3E43-86A4-D1F057CE31D5}">
      <dgm:prSet phldrT="[Text]"/>
      <dgm:spPr/>
      <dgm:t>
        <a:bodyPr/>
        <a:lstStyle/>
        <a:p>
          <a:r>
            <a:rPr lang="en-US" dirty="0"/>
            <a:t> ACGME compliance (citations, workhours, </a:t>
          </a:r>
          <a:r>
            <a:rPr lang="en-US" dirty="0" err="1"/>
            <a:t>etc</a:t>
          </a:r>
          <a:r>
            <a:rPr lang="en-US" dirty="0"/>
            <a:t>) as detailed by submission form</a:t>
          </a:r>
        </a:p>
      </dgm:t>
    </dgm:pt>
    <dgm:pt modelId="{37B36C98-1798-9344-B37B-E3E6136A24CC}" type="parTrans" cxnId="{21A6B836-940A-C241-A59A-6626045CED35}">
      <dgm:prSet/>
      <dgm:spPr/>
      <dgm:t>
        <a:bodyPr/>
        <a:lstStyle/>
        <a:p>
          <a:endParaRPr lang="en-US"/>
        </a:p>
      </dgm:t>
    </dgm:pt>
    <dgm:pt modelId="{EEE9EA3B-5D43-1143-9671-8AEE7F7AE01E}" type="sibTrans" cxnId="{21A6B836-940A-C241-A59A-6626045CED35}">
      <dgm:prSet/>
      <dgm:spPr/>
      <dgm:t>
        <a:bodyPr/>
        <a:lstStyle/>
        <a:p>
          <a:endParaRPr lang="en-US"/>
        </a:p>
      </dgm:t>
    </dgm:pt>
    <dgm:pt modelId="{75A600C0-0457-1041-A114-63840C214C95}">
      <dgm:prSet phldrT="[Text]"/>
      <dgm:spPr/>
      <dgm:t>
        <a:bodyPr/>
        <a:lstStyle/>
        <a:p>
          <a:pPr algn="l"/>
          <a:r>
            <a:rPr lang="en-US" dirty="0"/>
            <a:t>Stakeholders Input*</a:t>
          </a:r>
        </a:p>
      </dgm:t>
    </dgm:pt>
    <dgm:pt modelId="{FE63FB80-3156-1446-8513-8786C9ADE0AC}" type="parTrans" cxnId="{8AA94F55-317F-B643-84D1-C48256B2AA28}">
      <dgm:prSet/>
      <dgm:spPr/>
      <dgm:t>
        <a:bodyPr/>
        <a:lstStyle/>
        <a:p>
          <a:endParaRPr lang="en-US"/>
        </a:p>
      </dgm:t>
    </dgm:pt>
    <dgm:pt modelId="{C4843402-A093-254A-8DD2-810736E0B896}" type="sibTrans" cxnId="{8AA94F55-317F-B643-84D1-C48256B2AA28}">
      <dgm:prSet/>
      <dgm:spPr/>
      <dgm:t>
        <a:bodyPr/>
        <a:lstStyle/>
        <a:p>
          <a:endParaRPr lang="en-US"/>
        </a:p>
      </dgm:t>
    </dgm:pt>
    <dgm:pt modelId="{43BF22B3-AEEA-4948-959A-FFFB7FE5D6E8}">
      <dgm:prSet phldrT="[Text]"/>
      <dgm:spPr/>
      <dgm:t>
        <a:bodyPr/>
        <a:lstStyle/>
        <a:p>
          <a:pPr algn="l"/>
          <a:r>
            <a:rPr lang="en-US" dirty="0"/>
            <a:t>SOM Dean (with DIO Input):  Review and prioritization</a:t>
          </a:r>
        </a:p>
      </dgm:t>
    </dgm:pt>
    <dgm:pt modelId="{77F07BBD-5438-7440-97BE-5C6C7018DE8A}" type="parTrans" cxnId="{29CF9582-9F2C-5243-BE89-24F352E1EC4C}">
      <dgm:prSet/>
      <dgm:spPr/>
      <dgm:t>
        <a:bodyPr/>
        <a:lstStyle/>
        <a:p>
          <a:endParaRPr lang="en-US"/>
        </a:p>
      </dgm:t>
    </dgm:pt>
    <dgm:pt modelId="{F7694C7B-B709-F04C-BD8E-05522002073F}" type="sibTrans" cxnId="{29CF9582-9F2C-5243-BE89-24F352E1EC4C}">
      <dgm:prSet/>
      <dgm:spPr/>
      <dgm:t>
        <a:bodyPr/>
        <a:lstStyle/>
        <a:p>
          <a:endParaRPr lang="en-US"/>
        </a:p>
      </dgm:t>
    </dgm:pt>
    <dgm:pt modelId="{F8FB1272-9E01-4448-ABF2-756C44C3861F}">
      <dgm:prSet phldrT="[Text]"/>
      <dgm:spPr/>
      <dgm:t>
        <a:bodyPr/>
        <a:lstStyle/>
        <a:p>
          <a:pPr algn="l"/>
          <a:r>
            <a:rPr lang="en-US" dirty="0"/>
            <a:t>Health System Leadership (with Strategy Input):  Review and prioritization</a:t>
          </a:r>
        </a:p>
        <a:p>
          <a:pPr algn="l"/>
          <a:endParaRPr lang="en-US" dirty="0"/>
        </a:p>
      </dgm:t>
    </dgm:pt>
    <dgm:pt modelId="{54651910-D4F4-5247-852C-451CE0782B08}" type="parTrans" cxnId="{4F1B5B76-B5B0-6142-A759-A0F436B27DFD}">
      <dgm:prSet/>
      <dgm:spPr/>
      <dgm:t>
        <a:bodyPr/>
        <a:lstStyle/>
        <a:p>
          <a:endParaRPr lang="en-US"/>
        </a:p>
      </dgm:t>
    </dgm:pt>
    <dgm:pt modelId="{271BAD29-AE14-6B4E-8510-14F59584CFED}" type="sibTrans" cxnId="{4F1B5B76-B5B0-6142-A759-A0F436B27DFD}">
      <dgm:prSet/>
      <dgm:spPr/>
      <dgm:t>
        <a:bodyPr/>
        <a:lstStyle/>
        <a:p>
          <a:endParaRPr lang="en-US"/>
        </a:p>
      </dgm:t>
    </dgm:pt>
    <dgm:pt modelId="{F01AB008-CA80-7040-9D2D-F9FE862BD366}">
      <dgm:prSet phldrT="[Text]"/>
      <dgm:spPr/>
      <dgm:t>
        <a:bodyPr/>
        <a:lstStyle/>
        <a:p>
          <a:r>
            <a:rPr lang="en-US" dirty="0"/>
            <a:t>ACGME Residency Review Committee (RRC)</a:t>
          </a:r>
        </a:p>
      </dgm:t>
    </dgm:pt>
    <dgm:pt modelId="{07725A86-1C33-BF40-BE39-58D13FD8AA35}" type="parTrans" cxnId="{C9FCD366-1DF8-474A-8882-DE85FBE18616}">
      <dgm:prSet/>
      <dgm:spPr/>
      <dgm:t>
        <a:bodyPr/>
        <a:lstStyle/>
        <a:p>
          <a:endParaRPr lang="en-US"/>
        </a:p>
      </dgm:t>
    </dgm:pt>
    <dgm:pt modelId="{003DDB7C-E11A-A340-A6BC-BB95BECEF79E}" type="sibTrans" cxnId="{C9FCD366-1DF8-474A-8882-DE85FBE18616}">
      <dgm:prSet/>
      <dgm:spPr/>
      <dgm:t>
        <a:bodyPr/>
        <a:lstStyle/>
        <a:p>
          <a:endParaRPr lang="en-US"/>
        </a:p>
      </dgm:t>
    </dgm:pt>
    <dgm:pt modelId="{797FD75A-2FC7-524E-9679-42FFEFEEA289}">
      <dgm:prSet phldrT="[Text]"/>
      <dgm:spPr/>
      <dgm:t>
        <a:bodyPr/>
        <a:lstStyle/>
        <a:p>
          <a:r>
            <a:rPr lang="en-US" dirty="0"/>
            <a:t>Review and approve</a:t>
          </a:r>
        </a:p>
      </dgm:t>
    </dgm:pt>
    <dgm:pt modelId="{DA7BE544-2F58-ED4E-AE9D-A92DDBB2E757}" type="parTrans" cxnId="{4E1EBD3B-CA5E-E84D-8D92-A9EB0FABD6F4}">
      <dgm:prSet/>
      <dgm:spPr/>
      <dgm:t>
        <a:bodyPr/>
        <a:lstStyle/>
        <a:p>
          <a:endParaRPr lang="en-US"/>
        </a:p>
      </dgm:t>
    </dgm:pt>
    <dgm:pt modelId="{C60D1C5F-2479-7747-ADDC-A8F3C65D98EB}" type="sibTrans" cxnId="{4E1EBD3B-CA5E-E84D-8D92-A9EB0FABD6F4}">
      <dgm:prSet/>
      <dgm:spPr/>
      <dgm:t>
        <a:bodyPr/>
        <a:lstStyle/>
        <a:p>
          <a:endParaRPr lang="en-US"/>
        </a:p>
      </dgm:t>
    </dgm:pt>
    <dgm:pt modelId="{6F3EFB2D-30B8-654A-9D76-65E63ED0F661}" type="pres">
      <dgm:prSet presAssocID="{482E8016-36D8-C344-8F08-2F3E0939EDB2}" presName="theList" presStyleCnt="0">
        <dgm:presLayoutVars>
          <dgm:dir/>
          <dgm:animLvl val="lvl"/>
          <dgm:resizeHandles val="exact"/>
        </dgm:presLayoutVars>
      </dgm:prSet>
      <dgm:spPr/>
    </dgm:pt>
    <dgm:pt modelId="{CF1ACF43-FFEB-6C4A-80A7-0B1BD857462C}" type="pres">
      <dgm:prSet presAssocID="{D33462E2-73B9-E847-AB74-BD0817AD2E1C}" presName="compNode" presStyleCnt="0"/>
      <dgm:spPr/>
    </dgm:pt>
    <dgm:pt modelId="{87A425DD-9F0A-BD4E-AA5B-B8775FCC20F2}" type="pres">
      <dgm:prSet presAssocID="{D33462E2-73B9-E847-AB74-BD0817AD2E1C}" presName="aNode" presStyleLbl="bgShp" presStyleIdx="0" presStyleCnt="5"/>
      <dgm:spPr/>
    </dgm:pt>
    <dgm:pt modelId="{359B36F9-EA71-6B49-846B-D68FE02D1EAA}" type="pres">
      <dgm:prSet presAssocID="{D33462E2-73B9-E847-AB74-BD0817AD2E1C}" presName="textNode" presStyleLbl="bgShp" presStyleIdx="0" presStyleCnt="5"/>
      <dgm:spPr/>
    </dgm:pt>
    <dgm:pt modelId="{D2F629A6-AAC2-7447-97D8-0473F71A3636}" type="pres">
      <dgm:prSet presAssocID="{D33462E2-73B9-E847-AB74-BD0817AD2E1C}" presName="compChildNode" presStyleCnt="0"/>
      <dgm:spPr/>
    </dgm:pt>
    <dgm:pt modelId="{CE31B883-BA51-F147-AFFC-76F1A8859B64}" type="pres">
      <dgm:prSet presAssocID="{D33462E2-73B9-E847-AB74-BD0817AD2E1C}" presName="theInnerList" presStyleCnt="0"/>
      <dgm:spPr/>
    </dgm:pt>
    <dgm:pt modelId="{E0BDBEF3-A8A7-FB4E-8E6E-85EF6E8624A3}" type="pres">
      <dgm:prSet presAssocID="{E55A62EF-C056-6B43-AECC-D7230B27BC36}" presName="childNode" presStyleLbl="node1" presStyleIdx="0" presStyleCnt="8">
        <dgm:presLayoutVars>
          <dgm:bulletEnabled val="1"/>
        </dgm:presLayoutVars>
      </dgm:prSet>
      <dgm:spPr/>
    </dgm:pt>
    <dgm:pt modelId="{23D0FE07-2533-904F-B0B1-C042E6DBE8B6}" type="pres">
      <dgm:prSet presAssocID="{E55A62EF-C056-6B43-AECC-D7230B27BC36}" presName="aSpace2" presStyleCnt="0"/>
      <dgm:spPr/>
    </dgm:pt>
    <dgm:pt modelId="{18D0FE91-0C5C-C04E-A3BD-D0952F0A5C15}" type="pres">
      <dgm:prSet presAssocID="{930DCD70-9F56-1147-B7A5-1677B606A477}" presName="childNode" presStyleLbl="node1" presStyleIdx="1" presStyleCnt="8">
        <dgm:presLayoutVars>
          <dgm:bulletEnabled val="1"/>
        </dgm:presLayoutVars>
      </dgm:prSet>
      <dgm:spPr/>
    </dgm:pt>
    <dgm:pt modelId="{35B405C9-620C-1646-A7A4-F14C73F357A5}" type="pres">
      <dgm:prSet presAssocID="{D33462E2-73B9-E847-AB74-BD0817AD2E1C}" presName="aSpace" presStyleCnt="0"/>
      <dgm:spPr/>
    </dgm:pt>
    <dgm:pt modelId="{DEDBBC0F-3C45-FA46-B0A4-E64D09CBBF9F}" type="pres">
      <dgm:prSet presAssocID="{75A600C0-0457-1041-A114-63840C214C95}" presName="compNode" presStyleCnt="0"/>
      <dgm:spPr/>
    </dgm:pt>
    <dgm:pt modelId="{DB28146E-7E76-AB40-AAC4-D7F237D0B4C3}" type="pres">
      <dgm:prSet presAssocID="{75A600C0-0457-1041-A114-63840C214C95}" presName="aNode" presStyleLbl="bgShp" presStyleIdx="1" presStyleCnt="5"/>
      <dgm:spPr/>
    </dgm:pt>
    <dgm:pt modelId="{0C83D0C4-D09E-9F46-B899-98AF47EA3212}" type="pres">
      <dgm:prSet presAssocID="{75A600C0-0457-1041-A114-63840C214C95}" presName="textNode" presStyleLbl="bgShp" presStyleIdx="1" presStyleCnt="5"/>
      <dgm:spPr/>
    </dgm:pt>
    <dgm:pt modelId="{961BD843-003A-2145-949A-E3B0E7B7BDA0}" type="pres">
      <dgm:prSet presAssocID="{75A600C0-0457-1041-A114-63840C214C95}" presName="compChildNode" presStyleCnt="0"/>
      <dgm:spPr/>
    </dgm:pt>
    <dgm:pt modelId="{0DCFB578-2E18-6348-B3E3-AA96DC56B957}" type="pres">
      <dgm:prSet presAssocID="{75A600C0-0457-1041-A114-63840C214C95}" presName="theInnerList" presStyleCnt="0"/>
      <dgm:spPr/>
    </dgm:pt>
    <dgm:pt modelId="{E50052F4-BB2A-0647-9D21-973649E308EF}" type="pres">
      <dgm:prSet presAssocID="{43BF22B3-AEEA-4948-959A-FFFB7FE5D6E8}" presName="childNode" presStyleLbl="node1" presStyleIdx="2" presStyleCnt="8">
        <dgm:presLayoutVars>
          <dgm:bulletEnabled val="1"/>
        </dgm:presLayoutVars>
      </dgm:prSet>
      <dgm:spPr/>
    </dgm:pt>
    <dgm:pt modelId="{EE6CBBB8-2E3E-5F4D-9C16-538146A34AE9}" type="pres">
      <dgm:prSet presAssocID="{43BF22B3-AEEA-4948-959A-FFFB7FE5D6E8}" presName="aSpace2" presStyleCnt="0"/>
      <dgm:spPr/>
    </dgm:pt>
    <dgm:pt modelId="{92F5CF70-8700-A14C-AB0F-2F07C804FF8D}" type="pres">
      <dgm:prSet presAssocID="{F8FB1272-9E01-4448-ABF2-756C44C3861F}" presName="childNode" presStyleLbl="node1" presStyleIdx="3" presStyleCnt="8">
        <dgm:presLayoutVars>
          <dgm:bulletEnabled val="1"/>
        </dgm:presLayoutVars>
      </dgm:prSet>
      <dgm:spPr/>
    </dgm:pt>
    <dgm:pt modelId="{F2304742-6550-7F48-84A9-6C3D0D3B1062}" type="pres">
      <dgm:prSet presAssocID="{75A600C0-0457-1041-A114-63840C214C95}" presName="aSpace" presStyleCnt="0"/>
      <dgm:spPr/>
    </dgm:pt>
    <dgm:pt modelId="{2BD30514-460C-4143-90BD-74D85563F9AC}" type="pres">
      <dgm:prSet presAssocID="{F5CFB585-E8B3-5D46-A191-19CA7C64008E}" presName="compNode" presStyleCnt="0"/>
      <dgm:spPr/>
    </dgm:pt>
    <dgm:pt modelId="{5140C2E8-1D5D-D941-845C-ACCE686AC61F}" type="pres">
      <dgm:prSet presAssocID="{F5CFB585-E8B3-5D46-A191-19CA7C64008E}" presName="aNode" presStyleLbl="bgShp" presStyleIdx="2" presStyleCnt="5"/>
      <dgm:spPr/>
    </dgm:pt>
    <dgm:pt modelId="{92302AD7-15C3-854D-BC07-03028689C726}" type="pres">
      <dgm:prSet presAssocID="{F5CFB585-E8B3-5D46-A191-19CA7C64008E}" presName="textNode" presStyleLbl="bgShp" presStyleIdx="2" presStyleCnt="5"/>
      <dgm:spPr/>
    </dgm:pt>
    <dgm:pt modelId="{0A96F002-E7B3-594D-B6C0-145EE9678003}" type="pres">
      <dgm:prSet presAssocID="{F5CFB585-E8B3-5D46-A191-19CA7C64008E}" presName="compChildNode" presStyleCnt="0"/>
      <dgm:spPr/>
    </dgm:pt>
    <dgm:pt modelId="{DAA155A4-203D-2245-B585-5A98022135AA}" type="pres">
      <dgm:prSet presAssocID="{F5CFB585-E8B3-5D46-A191-19CA7C64008E}" presName="theInnerList" presStyleCnt="0"/>
      <dgm:spPr/>
    </dgm:pt>
    <dgm:pt modelId="{392439E5-A889-2544-B27F-4E58D2A3F0D3}" type="pres">
      <dgm:prSet presAssocID="{AD286710-18C4-964C-8B21-0CCEFE3987D0}" presName="childNode" presStyleLbl="node1" presStyleIdx="4" presStyleCnt="8">
        <dgm:presLayoutVars>
          <dgm:bulletEnabled val="1"/>
        </dgm:presLayoutVars>
      </dgm:prSet>
      <dgm:spPr/>
    </dgm:pt>
    <dgm:pt modelId="{4C9DB051-07B8-3B4D-88CA-615AA042863B}" type="pres">
      <dgm:prSet presAssocID="{AD286710-18C4-964C-8B21-0CCEFE3987D0}" presName="aSpace2" presStyleCnt="0"/>
      <dgm:spPr/>
    </dgm:pt>
    <dgm:pt modelId="{DD8895B4-F711-154B-9027-D8F7CE678E07}" type="pres">
      <dgm:prSet presAssocID="{37741147-E27B-F94D-8EBE-AB96F57B93E3}" presName="childNode" presStyleLbl="node1" presStyleIdx="5" presStyleCnt="8">
        <dgm:presLayoutVars>
          <dgm:bulletEnabled val="1"/>
        </dgm:presLayoutVars>
      </dgm:prSet>
      <dgm:spPr/>
    </dgm:pt>
    <dgm:pt modelId="{D5C65529-186F-7547-8042-34540D4D747A}" type="pres">
      <dgm:prSet presAssocID="{F5CFB585-E8B3-5D46-A191-19CA7C64008E}" presName="aSpace" presStyleCnt="0"/>
      <dgm:spPr/>
    </dgm:pt>
    <dgm:pt modelId="{B955469D-CB58-9842-B00F-66F99FB9BAF8}" type="pres">
      <dgm:prSet presAssocID="{30AF6A73-A46F-F040-9671-6D6FAF0D497A}" presName="compNode" presStyleCnt="0"/>
      <dgm:spPr/>
    </dgm:pt>
    <dgm:pt modelId="{0FC87AD5-DAB4-2F41-AFF0-A41814514D38}" type="pres">
      <dgm:prSet presAssocID="{30AF6A73-A46F-F040-9671-6D6FAF0D497A}" presName="aNode" presStyleLbl="bgShp" presStyleIdx="3" presStyleCnt="5"/>
      <dgm:spPr/>
    </dgm:pt>
    <dgm:pt modelId="{D00CB550-02A6-364C-8A54-ABD69D5EC1E7}" type="pres">
      <dgm:prSet presAssocID="{30AF6A73-A46F-F040-9671-6D6FAF0D497A}" presName="textNode" presStyleLbl="bgShp" presStyleIdx="3" presStyleCnt="5"/>
      <dgm:spPr/>
    </dgm:pt>
    <dgm:pt modelId="{FFB003C2-CE47-7F44-A15A-4748D9A96D39}" type="pres">
      <dgm:prSet presAssocID="{30AF6A73-A46F-F040-9671-6D6FAF0D497A}" presName="compChildNode" presStyleCnt="0"/>
      <dgm:spPr/>
    </dgm:pt>
    <dgm:pt modelId="{1D23C33B-C030-D44A-ACF9-154271D7CC75}" type="pres">
      <dgm:prSet presAssocID="{30AF6A73-A46F-F040-9671-6D6FAF0D497A}" presName="theInnerList" presStyleCnt="0"/>
      <dgm:spPr/>
    </dgm:pt>
    <dgm:pt modelId="{2B35847D-916D-FA4C-9D1D-75B24FD9686E}" type="pres">
      <dgm:prSet presAssocID="{9D7ADDA0-C6D7-7F4D-8EA2-CC6293D74D58}" presName="childNode" presStyleLbl="node1" presStyleIdx="6" presStyleCnt="8">
        <dgm:presLayoutVars>
          <dgm:bulletEnabled val="1"/>
        </dgm:presLayoutVars>
      </dgm:prSet>
      <dgm:spPr/>
    </dgm:pt>
    <dgm:pt modelId="{EED04983-277C-E542-8074-E9216BCDEB48}" type="pres">
      <dgm:prSet presAssocID="{30AF6A73-A46F-F040-9671-6D6FAF0D497A}" presName="aSpace" presStyleCnt="0"/>
      <dgm:spPr/>
    </dgm:pt>
    <dgm:pt modelId="{B4EC7DCE-7C41-454F-8F9E-2BA2E1F14B50}" type="pres">
      <dgm:prSet presAssocID="{F01AB008-CA80-7040-9D2D-F9FE862BD366}" presName="compNode" presStyleCnt="0"/>
      <dgm:spPr/>
    </dgm:pt>
    <dgm:pt modelId="{2F3E2C9C-76CD-6043-85BE-DCB63CF3EF0C}" type="pres">
      <dgm:prSet presAssocID="{F01AB008-CA80-7040-9D2D-F9FE862BD366}" presName="aNode" presStyleLbl="bgShp" presStyleIdx="4" presStyleCnt="5"/>
      <dgm:spPr/>
    </dgm:pt>
    <dgm:pt modelId="{65F3AA89-23BD-0A48-9917-4EDCDC7D6D71}" type="pres">
      <dgm:prSet presAssocID="{F01AB008-CA80-7040-9D2D-F9FE862BD366}" presName="textNode" presStyleLbl="bgShp" presStyleIdx="4" presStyleCnt="5"/>
      <dgm:spPr/>
    </dgm:pt>
    <dgm:pt modelId="{4A077E74-77A8-DE44-911D-78E4AD801E40}" type="pres">
      <dgm:prSet presAssocID="{F01AB008-CA80-7040-9D2D-F9FE862BD366}" presName="compChildNode" presStyleCnt="0"/>
      <dgm:spPr/>
    </dgm:pt>
    <dgm:pt modelId="{9FEAAE79-8334-FA41-AC66-67DB57B04EA8}" type="pres">
      <dgm:prSet presAssocID="{F01AB008-CA80-7040-9D2D-F9FE862BD366}" presName="theInnerList" presStyleCnt="0"/>
      <dgm:spPr/>
    </dgm:pt>
    <dgm:pt modelId="{B5C78ECA-3BF2-864C-A105-43E8647DD321}" type="pres">
      <dgm:prSet presAssocID="{797FD75A-2FC7-524E-9679-42FFEFEEA289}" presName="childNode" presStyleLbl="node1" presStyleIdx="7" presStyleCnt="8">
        <dgm:presLayoutVars>
          <dgm:bulletEnabled val="1"/>
        </dgm:presLayoutVars>
      </dgm:prSet>
      <dgm:spPr/>
    </dgm:pt>
  </dgm:ptLst>
  <dgm:cxnLst>
    <dgm:cxn modelId="{C90E7B01-81B7-8D4B-BF81-D2FE1836E8B6}" srcId="{AD286710-18C4-964C-8B21-0CCEFE3987D0}" destId="{7B0BA213-D1A1-434B-AB58-BAE5216ADF3B}" srcOrd="5" destOrd="0" parTransId="{E54CDCDC-6A5A-684A-9624-1CF363E1D1D0}" sibTransId="{98FB36B0-F5D7-A54A-834A-FEB66C9E2A1B}"/>
    <dgm:cxn modelId="{7BD1A702-1B14-9343-B68C-534B61D2B125}" srcId="{AD286710-18C4-964C-8B21-0CCEFE3987D0}" destId="{12BFD2A7-7654-1E46-9FC1-C595FE14804F}" srcOrd="4" destOrd="0" parTransId="{6309434A-A1E9-A64F-BAAE-1A8047E4CBB0}" sibTransId="{AA8CB4FE-7974-2348-BBF6-A37B92E598FE}"/>
    <dgm:cxn modelId="{FDA9850D-213F-0C4F-8712-5D47D6561AC2}" type="presOf" srcId="{D33462E2-73B9-E847-AB74-BD0817AD2E1C}" destId="{359B36F9-EA71-6B49-846B-D68FE02D1EAA}" srcOrd="1" destOrd="0" presId="urn:microsoft.com/office/officeart/2005/8/layout/lProcess2"/>
    <dgm:cxn modelId="{59C0B717-A9E5-C248-853E-0E271ADD36C8}" srcId="{37741147-E27B-F94D-8EBE-AB96F57B93E3}" destId="{2906D649-01C9-4145-9FF2-85C4F8DB5992}" srcOrd="0" destOrd="0" parTransId="{2DA3E8A9-6083-7C44-A4A0-97C768C9DF4C}" sibTransId="{8BCBABB9-92EE-CF40-BD05-D1A06AE6C802}"/>
    <dgm:cxn modelId="{5173861C-8483-1F4A-8CB5-9139925FF25F}" srcId="{482E8016-36D8-C344-8F08-2F3E0939EDB2}" destId="{D33462E2-73B9-E847-AB74-BD0817AD2E1C}" srcOrd="0" destOrd="0" parTransId="{DA335216-6F27-7847-B136-6567A2676CE4}" sibTransId="{91DD9177-8095-054A-AD48-02A105E069F1}"/>
    <dgm:cxn modelId="{170A041D-EBD1-0D4E-AB69-7D53D09D1744}" type="presOf" srcId="{E55A62EF-C056-6B43-AECC-D7230B27BC36}" destId="{E0BDBEF3-A8A7-FB4E-8E6E-85EF6E8624A3}" srcOrd="0" destOrd="0" presId="urn:microsoft.com/office/officeart/2005/8/layout/lProcess2"/>
    <dgm:cxn modelId="{89E3731E-6BD9-0B4C-AF65-AD31574BB602}" type="presOf" srcId="{43BF22B3-AEEA-4948-959A-FFFB7FE5D6E8}" destId="{E50052F4-BB2A-0647-9D21-973649E308EF}" srcOrd="0" destOrd="0" presId="urn:microsoft.com/office/officeart/2005/8/layout/lProcess2"/>
    <dgm:cxn modelId="{C2CE0427-AD70-5F45-AC51-87F4623A0986}" type="presOf" srcId="{7B0BA213-D1A1-434B-AB58-BAE5216ADF3B}" destId="{392439E5-A889-2544-B27F-4E58D2A3F0D3}" srcOrd="0" destOrd="6" presId="urn:microsoft.com/office/officeart/2005/8/layout/lProcess2"/>
    <dgm:cxn modelId="{04492129-7EC9-034F-80C2-5AD601D1BCC1}" type="presOf" srcId="{F5CFB585-E8B3-5D46-A191-19CA7C64008E}" destId="{5140C2E8-1D5D-D941-845C-ACCE686AC61F}" srcOrd="0" destOrd="0" presId="urn:microsoft.com/office/officeart/2005/8/layout/lProcess2"/>
    <dgm:cxn modelId="{87B60D2A-8EDE-E049-BB73-6D447996B280}" srcId="{30AF6A73-A46F-F040-9671-6D6FAF0D497A}" destId="{9D7ADDA0-C6D7-7F4D-8EA2-CC6293D74D58}" srcOrd="0" destOrd="0" parTransId="{84AD859E-369F-B346-920B-D67FDF47A14B}" sibTransId="{C2C140A9-9649-1B4B-B1D7-33FED89F0A83}"/>
    <dgm:cxn modelId="{B28A262A-1BAE-914D-8AC0-BF833AE7E232}" type="presOf" srcId="{83CE34A6-B81A-3E43-86A4-D1F057CE31D5}" destId="{DD8895B4-F711-154B-9027-D8F7CE678E07}" srcOrd="0" destOrd="5" presId="urn:microsoft.com/office/officeart/2005/8/layout/lProcess2"/>
    <dgm:cxn modelId="{EB14F22D-FC2F-534A-8171-0A5E2B991AFD}" type="presOf" srcId="{2906D649-01C9-4145-9FF2-85C4F8DB5992}" destId="{DD8895B4-F711-154B-9027-D8F7CE678E07}" srcOrd="0" destOrd="1" presId="urn:microsoft.com/office/officeart/2005/8/layout/lProcess2"/>
    <dgm:cxn modelId="{AFEC7636-7E07-7B44-8BA0-DFD65086DF91}" srcId="{37741147-E27B-F94D-8EBE-AB96F57B93E3}" destId="{4BA86F64-DB16-2342-AA5A-221DF57B043A}" srcOrd="1" destOrd="0" parTransId="{A6619E1C-1ADE-6A4F-ACC8-7E5FD08D4D2F}" sibTransId="{B4313978-DBB4-A14A-B4E3-E3B696462507}"/>
    <dgm:cxn modelId="{21A6B836-940A-C241-A59A-6626045CED35}" srcId="{37741147-E27B-F94D-8EBE-AB96F57B93E3}" destId="{83CE34A6-B81A-3E43-86A4-D1F057CE31D5}" srcOrd="4" destOrd="0" parTransId="{37B36C98-1798-9344-B37B-E3E6136A24CC}" sibTransId="{EEE9EA3B-5D43-1143-9671-8AEE7F7AE01E}"/>
    <dgm:cxn modelId="{4E1EBD3B-CA5E-E84D-8D92-A9EB0FABD6F4}" srcId="{F01AB008-CA80-7040-9D2D-F9FE862BD366}" destId="{797FD75A-2FC7-524E-9679-42FFEFEEA289}" srcOrd="0" destOrd="0" parTransId="{DA7BE544-2F58-ED4E-AE9D-A92DDBB2E757}" sibTransId="{C60D1C5F-2479-7747-ADDC-A8F3C65D98EB}"/>
    <dgm:cxn modelId="{D434083D-154C-D84C-A8DE-A38C1C6D540D}" srcId="{D33462E2-73B9-E847-AB74-BD0817AD2E1C}" destId="{E55A62EF-C056-6B43-AECC-D7230B27BC36}" srcOrd="0" destOrd="0" parTransId="{2C384AD0-F3B2-1C44-A334-1733097D7A88}" sibTransId="{387F6E7D-2675-D041-BC20-B1EFFE35971A}"/>
    <dgm:cxn modelId="{9FC8F952-6069-894E-805F-3DC2DA1EAD6D}" type="presOf" srcId="{930DCD70-9F56-1147-B7A5-1677B606A477}" destId="{18D0FE91-0C5C-C04E-A3BD-D0952F0A5C15}" srcOrd="0" destOrd="0" presId="urn:microsoft.com/office/officeart/2005/8/layout/lProcess2"/>
    <dgm:cxn modelId="{8AA94F55-317F-B643-84D1-C48256B2AA28}" srcId="{482E8016-36D8-C344-8F08-2F3E0939EDB2}" destId="{75A600C0-0457-1041-A114-63840C214C95}" srcOrd="1" destOrd="0" parTransId="{FE63FB80-3156-1446-8513-8786C9ADE0AC}" sibTransId="{C4843402-A093-254A-8DD2-810736E0B896}"/>
    <dgm:cxn modelId="{41E81657-65B3-2243-BB7F-7052F11DBEF8}" type="presOf" srcId="{F01AB008-CA80-7040-9D2D-F9FE862BD366}" destId="{65F3AA89-23BD-0A48-9917-4EDCDC7D6D71}" srcOrd="1" destOrd="0" presId="urn:microsoft.com/office/officeart/2005/8/layout/lProcess2"/>
    <dgm:cxn modelId="{DAAC2E57-EC3F-3B46-9718-CBCB54757D1C}" srcId="{482E8016-36D8-C344-8F08-2F3E0939EDB2}" destId="{30AF6A73-A46F-F040-9671-6D6FAF0D497A}" srcOrd="3" destOrd="0" parTransId="{888D4A79-FFBD-1449-AAEC-AF2A6DE51DFB}" sibTransId="{FCF089F1-D221-7841-8570-6FC5E8AB0831}"/>
    <dgm:cxn modelId="{1FD79657-4C8B-7341-9B3A-0D6BA8B395BE}" type="presOf" srcId="{2C134452-A644-544C-9C73-9EFE9A2676A5}" destId="{392439E5-A889-2544-B27F-4E58D2A3F0D3}" srcOrd="0" destOrd="2" presId="urn:microsoft.com/office/officeart/2005/8/layout/lProcess2"/>
    <dgm:cxn modelId="{4D1E445B-8C1A-194E-90D8-5D429628F7F1}" type="presOf" srcId="{12BFD2A7-7654-1E46-9FC1-C595FE14804F}" destId="{392439E5-A889-2544-B27F-4E58D2A3F0D3}" srcOrd="0" destOrd="5" presId="urn:microsoft.com/office/officeart/2005/8/layout/lProcess2"/>
    <dgm:cxn modelId="{C8DBE45E-1B32-8B43-B3B2-5EC04C402B99}" srcId="{AD286710-18C4-964C-8B21-0CCEFE3987D0}" destId="{2C134452-A644-544C-9C73-9EFE9A2676A5}" srcOrd="1" destOrd="0" parTransId="{C999D248-45BC-4E46-8968-E0C693A8CF92}" sibTransId="{ADFA2D75-B17C-EC49-AD1B-173FC9905D96}"/>
    <dgm:cxn modelId="{E3142262-5FCB-4E44-BFBA-983E37F3DC81}" srcId="{AD286710-18C4-964C-8B21-0CCEFE3987D0}" destId="{6C9FA5CA-65E7-F146-B99D-F8E2BBFDB875}" srcOrd="0" destOrd="0" parTransId="{25FB5262-3C45-5846-B818-4E99BB4C04BA}" sibTransId="{32FE0C80-0E2D-2F45-8834-10B4D6063987}"/>
    <dgm:cxn modelId="{0EE7D763-947E-FF41-A091-5F27704F12FE}" srcId="{482E8016-36D8-C344-8F08-2F3E0939EDB2}" destId="{F5CFB585-E8B3-5D46-A191-19CA7C64008E}" srcOrd="2" destOrd="0" parTransId="{89AF434A-4811-504F-A651-61A03CEAE211}" sibTransId="{285171A8-FF29-BB43-8A7A-3BD59004C185}"/>
    <dgm:cxn modelId="{4E09B064-B4D0-6247-92C9-CCB00E323C89}" type="presOf" srcId="{20EB732B-CBE6-384A-AD7B-041BA7DCA76E}" destId="{DD8895B4-F711-154B-9027-D8F7CE678E07}" srcOrd="0" destOrd="3" presId="urn:microsoft.com/office/officeart/2005/8/layout/lProcess2"/>
    <dgm:cxn modelId="{D07BFB65-2586-1F44-8BF3-C9EB8B157624}" type="presOf" srcId="{482E8016-36D8-C344-8F08-2F3E0939EDB2}" destId="{6F3EFB2D-30B8-654A-9D76-65E63ED0F661}" srcOrd="0" destOrd="0" presId="urn:microsoft.com/office/officeart/2005/8/layout/lProcess2"/>
    <dgm:cxn modelId="{C9FCD366-1DF8-474A-8882-DE85FBE18616}" srcId="{482E8016-36D8-C344-8F08-2F3E0939EDB2}" destId="{F01AB008-CA80-7040-9D2D-F9FE862BD366}" srcOrd="4" destOrd="0" parTransId="{07725A86-1C33-BF40-BE39-58D13FD8AA35}" sibTransId="{003DDB7C-E11A-A340-A6BC-BB95BECEF79E}"/>
    <dgm:cxn modelId="{2891086A-133B-2342-810A-1754559A599C}" srcId="{F5CFB585-E8B3-5D46-A191-19CA7C64008E}" destId="{AD286710-18C4-964C-8B21-0CCEFE3987D0}" srcOrd="0" destOrd="0" parTransId="{1162F038-3649-FD41-B8CF-F60FEEB1E31A}" sibTransId="{8AABD6C0-55C2-E04E-B62B-79074DC6C3F9}"/>
    <dgm:cxn modelId="{04B2536E-A17F-AD4C-9D84-3CA3175EFCD0}" type="presOf" srcId="{37741147-E27B-F94D-8EBE-AB96F57B93E3}" destId="{DD8895B4-F711-154B-9027-D8F7CE678E07}" srcOrd="0" destOrd="0" presId="urn:microsoft.com/office/officeart/2005/8/layout/lProcess2"/>
    <dgm:cxn modelId="{F44EAE71-8E87-BD4A-B46C-E5D33B48EABE}" type="presOf" srcId="{F5CFB585-E8B3-5D46-A191-19CA7C64008E}" destId="{92302AD7-15C3-854D-BC07-03028689C726}" srcOrd="1" destOrd="0" presId="urn:microsoft.com/office/officeart/2005/8/layout/lProcess2"/>
    <dgm:cxn modelId="{4F1B5B76-B5B0-6142-A759-A0F436B27DFD}" srcId="{75A600C0-0457-1041-A114-63840C214C95}" destId="{F8FB1272-9E01-4448-ABF2-756C44C3861F}" srcOrd="1" destOrd="0" parTransId="{54651910-D4F4-5247-852C-451CE0782B08}" sibTransId="{271BAD29-AE14-6B4E-8510-14F59584CFED}"/>
    <dgm:cxn modelId="{6FD15078-9323-7A41-9710-A99288B22DB2}" type="presOf" srcId="{9D7ADDA0-C6D7-7F4D-8EA2-CC6293D74D58}" destId="{2B35847D-916D-FA4C-9D1D-75B24FD9686E}" srcOrd="0" destOrd="0" presId="urn:microsoft.com/office/officeart/2005/8/layout/lProcess2"/>
    <dgm:cxn modelId="{C3874679-7303-744A-AE13-1C809EC4EF01}" srcId="{AD286710-18C4-964C-8B21-0CCEFE3987D0}" destId="{FDBF6F03-536C-4F4C-A4ED-2647920A98E0}" srcOrd="2" destOrd="0" parTransId="{2057CA7A-9703-4B41-A353-45F5DB9E456A}" sibTransId="{434BACBE-5EB0-DF49-8A64-4D6D9665EC48}"/>
    <dgm:cxn modelId="{7A6B817E-C5C4-6649-8698-87CAF74725A3}" srcId="{37741147-E27B-F94D-8EBE-AB96F57B93E3}" destId="{20EB732B-CBE6-384A-AD7B-041BA7DCA76E}" srcOrd="2" destOrd="0" parTransId="{6834AD30-86AE-E746-821F-F152562BD3CC}" sibTransId="{C76F6B06-BC4E-D34F-B068-E31C7D0D8EFC}"/>
    <dgm:cxn modelId="{5EB51C81-83BE-3E4F-AA7A-73AD06D313A8}" type="presOf" srcId="{8389107A-70C2-094C-AB9E-A2823D9FDAAC}" destId="{DD8895B4-F711-154B-9027-D8F7CE678E07}" srcOrd="0" destOrd="4" presId="urn:microsoft.com/office/officeart/2005/8/layout/lProcess2"/>
    <dgm:cxn modelId="{29CF9582-9F2C-5243-BE89-24F352E1EC4C}" srcId="{75A600C0-0457-1041-A114-63840C214C95}" destId="{43BF22B3-AEEA-4948-959A-FFFB7FE5D6E8}" srcOrd="0" destOrd="0" parTransId="{77F07BBD-5438-7440-97BE-5C6C7018DE8A}" sibTransId="{F7694C7B-B709-F04C-BD8E-05522002073F}"/>
    <dgm:cxn modelId="{89C75884-86FF-AC4E-9E8F-96F730355FD3}" srcId="{F5CFB585-E8B3-5D46-A191-19CA7C64008E}" destId="{37741147-E27B-F94D-8EBE-AB96F57B93E3}" srcOrd="1" destOrd="0" parTransId="{7EF47AC1-63D6-E848-8FAC-5C38C7AA3690}" sibTransId="{F7824208-CD85-F949-A0EF-DA1C4BA25B61}"/>
    <dgm:cxn modelId="{58D4D58F-5052-7540-91F1-BC1461F25D8F}" type="presOf" srcId="{30AF6A73-A46F-F040-9671-6D6FAF0D497A}" destId="{D00CB550-02A6-364C-8A54-ABD69D5EC1E7}" srcOrd="1" destOrd="0" presId="urn:microsoft.com/office/officeart/2005/8/layout/lProcess2"/>
    <dgm:cxn modelId="{AEA09392-144C-B048-A82F-91E7A37F5FEA}" type="presOf" srcId="{F8FB1272-9E01-4448-ABF2-756C44C3861F}" destId="{92F5CF70-8700-A14C-AB0F-2F07C804FF8D}" srcOrd="0" destOrd="0" presId="urn:microsoft.com/office/officeart/2005/8/layout/lProcess2"/>
    <dgm:cxn modelId="{34C4E997-F3FD-9C41-B174-1CA74CE08D09}" type="presOf" srcId="{30AF6A73-A46F-F040-9671-6D6FAF0D497A}" destId="{0FC87AD5-DAB4-2F41-AFF0-A41814514D38}" srcOrd="0" destOrd="0" presId="urn:microsoft.com/office/officeart/2005/8/layout/lProcess2"/>
    <dgm:cxn modelId="{678952AA-EF35-4841-B78B-F2667A534BCD}" type="presOf" srcId="{797FD75A-2FC7-524E-9679-42FFEFEEA289}" destId="{B5C78ECA-3BF2-864C-A105-43E8647DD321}" srcOrd="0" destOrd="0" presId="urn:microsoft.com/office/officeart/2005/8/layout/lProcess2"/>
    <dgm:cxn modelId="{7B150CAE-A964-C948-A1E5-6D41C5B252F9}" type="presOf" srcId="{FDBF6F03-536C-4F4C-A4ED-2647920A98E0}" destId="{392439E5-A889-2544-B27F-4E58D2A3F0D3}" srcOrd="0" destOrd="3" presId="urn:microsoft.com/office/officeart/2005/8/layout/lProcess2"/>
    <dgm:cxn modelId="{8DDF05B6-C0DA-0042-AC01-29F8B3AE73C0}" type="presOf" srcId="{4BA86F64-DB16-2342-AA5A-221DF57B043A}" destId="{DD8895B4-F711-154B-9027-D8F7CE678E07}" srcOrd="0" destOrd="2" presId="urn:microsoft.com/office/officeart/2005/8/layout/lProcess2"/>
    <dgm:cxn modelId="{5B7C84BB-548F-B549-B1D6-86CD128CB3BB}" type="presOf" srcId="{75A600C0-0457-1041-A114-63840C214C95}" destId="{0C83D0C4-D09E-9F46-B899-98AF47EA3212}" srcOrd="1" destOrd="0" presId="urn:microsoft.com/office/officeart/2005/8/layout/lProcess2"/>
    <dgm:cxn modelId="{321F52BC-3836-9242-B95B-50844FCF07F2}" type="presOf" srcId="{AD286710-18C4-964C-8B21-0CCEFE3987D0}" destId="{392439E5-A889-2544-B27F-4E58D2A3F0D3}" srcOrd="0" destOrd="0" presId="urn:microsoft.com/office/officeart/2005/8/layout/lProcess2"/>
    <dgm:cxn modelId="{70BE7ABF-BF40-644B-9136-C33D1DA2354B}" type="presOf" srcId="{D33462E2-73B9-E847-AB74-BD0817AD2E1C}" destId="{87A425DD-9F0A-BD4E-AA5B-B8775FCC20F2}" srcOrd="0" destOrd="0" presId="urn:microsoft.com/office/officeart/2005/8/layout/lProcess2"/>
    <dgm:cxn modelId="{E3D425E0-9781-9940-B32B-ACEC5B18535B}" type="presOf" srcId="{FFFEC6BF-BF92-C841-A70B-2D7A075D93A5}" destId="{392439E5-A889-2544-B27F-4E58D2A3F0D3}" srcOrd="0" destOrd="4" presId="urn:microsoft.com/office/officeart/2005/8/layout/lProcess2"/>
    <dgm:cxn modelId="{041FE2E7-DF43-6541-A055-145670CB62F5}" type="presOf" srcId="{F01AB008-CA80-7040-9D2D-F9FE862BD366}" destId="{2F3E2C9C-76CD-6043-85BE-DCB63CF3EF0C}" srcOrd="0" destOrd="0" presId="urn:microsoft.com/office/officeart/2005/8/layout/lProcess2"/>
    <dgm:cxn modelId="{32BADDEB-12B1-8947-B4B8-76CDC8DC5EAE}" srcId="{AD286710-18C4-964C-8B21-0CCEFE3987D0}" destId="{FFFEC6BF-BF92-C841-A70B-2D7A075D93A5}" srcOrd="3" destOrd="0" parTransId="{A2DDF51B-0708-B14F-A726-F474AFF4987D}" sibTransId="{F27091E7-DF93-AF4F-AA0D-50762069FA96}"/>
    <dgm:cxn modelId="{2DDBBDEF-9BA4-0348-AE07-7389D8323D2C}" srcId="{37741147-E27B-F94D-8EBE-AB96F57B93E3}" destId="{8389107A-70C2-094C-AB9E-A2823D9FDAAC}" srcOrd="3" destOrd="0" parTransId="{2A7A5EA2-24B4-6043-9708-58EF3D02C737}" sibTransId="{FD9C2DB0-27DC-E345-8AF4-3310B7F7BF83}"/>
    <dgm:cxn modelId="{C0D67FF1-BF4A-6B4A-9C75-22CFC5062B88}" type="presOf" srcId="{6C9FA5CA-65E7-F146-B99D-F8E2BBFDB875}" destId="{392439E5-A889-2544-B27F-4E58D2A3F0D3}" srcOrd="0" destOrd="1" presId="urn:microsoft.com/office/officeart/2005/8/layout/lProcess2"/>
    <dgm:cxn modelId="{9F08EBF6-5C64-4C4C-ACFA-870F594BDEBA}" srcId="{D33462E2-73B9-E847-AB74-BD0817AD2E1C}" destId="{930DCD70-9F56-1147-B7A5-1677B606A477}" srcOrd="1" destOrd="0" parTransId="{D17364C4-9666-1447-8898-D98F52E2BCAD}" sibTransId="{3BA4D2F6-D119-2245-9838-6C274B0E7410}"/>
    <dgm:cxn modelId="{912704FE-9DB9-3647-A675-940A955D9D15}" type="presOf" srcId="{75A600C0-0457-1041-A114-63840C214C95}" destId="{DB28146E-7E76-AB40-AAC4-D7F237D0B4C3}" srcOrd="0" destOrd="0" presId="urn:microsoft.com/office/officeart/2005/8/layout/lProcess2"/>
    <dgm:cxn modelId="{EEDBEACB-BAF8-B947-AFAC-51F3A443A466}" type="presParOf" srcId="{6F3EFB2D-30B8-654A-9D76-65E63ED0F661}" destId="{CF1ACF43-FFEB-6C4A-80A7-0B1BD857462C}" srcOrd="0" destOrd="0" presId="urn:microsoft.com/office/officeart/2005/8/layout/lProcess2"/>
    <dgm:cxn modelId="{DE3FBAF8-2C6B-2F41-B4C4-68FE0665EB16}" type="presParOf" srcId="{CF1ACF43-FFEB-6C4A-80A7-0B1BD857462C}" destId="{87A425DD-9F0A-BD4E-AA5B-B8775FCC20F2}" srcOrd="0" destOrd="0" presId="urn:microsoft.com/office/officeart/2005/8/layout/lProcess2"/>
    <dgm:cxn modelId="{3ABF4B45-1991-C643-8FBA-B62686E66870}" type="presParOf" srcId="{CF1ACF43-FFEB-6C4A-80A7-0B1BD857462C}" destId="{359B36F9-EA71-6B49-846B-D68FE02D1EAA}" srcOrd="1" destOrd="0" presId="urn:microsoft.com/office/officeart/2005/8/layout/lProcess2"/>
    <dgm:cxn modelId="{58348324-14B9-B245-9F6D-2CD9ADAEC20B}" type="presParOf" srcId="{CF1ACF43-FFEB-6C4A-80A7-0B1BD857462C}" destId="{D2F629A6-AAC2-7447-97D8-0473F71A3636}" srcOrd="2" destOrd="0" presId="urn:microsoft.com/office/officeart/2005/8/layout/lProcess2"/>
    <dgm:cxn modelId="{594591AE-88E6-7E45-8B09-6D7F59933334}" type="presParOf" srcId="{D2F629A6-AAC2-7447-97D8-0473F71A3636}" destId="{CE31B883-BA51-F147-AFFC-76F1A8859B64}" srcOrd="0" destOrd="0" presId="urn:microsoft.com/office/officeart/2005/8/layout/lProcess2"/>
    <dgm:cxn modelId="{5020FC85-E75F-1845-B851-55D5E194E78B}" type="presParOf" srcId="{CE31B883-BA51-F147-AFFC-76F1A8859B64}" destId="{E0BDBEF3-A8A7-FB4E-8E6E-85EF6E8624A3}" srcOrd="0" destOrd="0" presId="urn:microsoft.com/office/officeart/2005/8/layout/lProcess2"/>
    <dgm:cxn modelId="{E2B62209-EA1E-1041-8F54-654AF3A1E6F1}" type="presParOf" srcId="{CE31B883-BA51-F147-AFFC-76F1A8859B64}" destId="{23D0FE07-2533-904F-B0B1-C042E6DBE8B6}" srcOrd="1" destOrd="0" presId="urn:microsoft.com/office/officeart/2005/8/layout/lProcess2"/>
    <dgm:cxn modelId="{17921F3D-B192-AA40-B93A-524504C4E4F4}" type="presParOf" srcId="{CE31B883-BA51-F147-AFFC-76F1A8859B64}" destId="{18D0FE91-0C5C-C04E-A3BD-D0952F0A5C15}" srcOrd="2" destOrd="0" presId="urn:microsoft.com/office/officeart/2005/8/layout/lProcess2"/>
    <dgm:cxn modelId="{72C91312-6C4E-BD4B-B5D9-8436E9B914B8}" type="presParOf" srcId="{6F3EFB2D-30B8-654A-9D76-65E63ED0F661}" destId="{35B405C9-620C-1646-A7A4-F14C73F357A5}" srcOrd="1" destOrd="0" presId="urn:microsoft.com/office/officeart/2005/8/layout/lProcess2"/>
    <dgm:cxn modelId="{5958381C-2D2E-414D-BE87-9FEC41796456}" type="presParOf" srcId="{6F3EFB2D-30B8-654A-9D76-65E63ED0F661}" destId="{DEDBBC0F-3C45-FA46-B0A4-E64D09CBBF9F}" srcOrd="2" destOrd="0" presId="urn:microsoft.com/office/officeart/2005/8/layout/lProcess2"/>
    <dgm:cxn modelId="{9D9126EE-6AF1-FA4A-92C9-903E1E663683}" type="presParOf" srcId="{DEDBBC0F-3C45-FA46-B0A4-E64D09CBBF9F}" destId="{DB28146E-7E76-AB40-AAC4-D7F237D0B4C3}" srcOrd="0" destOrd="0" presId="urn:microsoft.com/office/officeart/2005/8/layout/lProcess2"/>
    <dgm:cxn modelId="{AE4BDAAD-FE37-A346-9BA5-90FBA0F2978B}" type="presParOf" srcId="{DEDBBC0F-3C45-FA46-B0A4-E64D09CBBF9F}" destId="{0C83D0C4-D09E-9F46-B899-98AF47EA3212}" srcOrd="1" destOrd="0" presId="urn:microsoft.com/office/officeart/2005/8/layout/lProcess2"/>
    <dgm:cxn modelId="{4F6B4DC9-ED2B-E542-845E-899001BAE3C7}" type="presParOf" srcId="{DEDBBC0F-3C45-FA46-B0A4-E64D09CBBF9F}" destId="{961BD843-003A-2145-949A-E3B0E7B7BDA0}" srcOrd="2" destOrd="0" presId="urn:microsoft.com/office/officeart/2005/8/layout/lProcess2"/>
    <dgm:cxn modelId="{647051E6-E1C7-4345-B0CF-5F6C28E9A812}" type="presParOf" srcId="{961BD843-003A-2145-949A-E3B0E7B7BDA0}" destId="{0DCFB578-2E18-6348-B3E3-AA96DC56B957}" srcOrd="0" destOrd="0" presId="urn:microsoft.com/office/officeart/2005/8/layout/lProcess2"/>
    <dgm:cxn modelId="{09264317-DDE7-644C-8638-1FF4C4FCD347}" type="presParOf" srcId="{0DCFB578-2E18-6348-B3E3-AA96DC56B957}" destId="{E50052F4-BB2A-0647-9D21-973649E308EF}" srcOrd="0" destOrd="0" presId="urn:microsoft.com/office/officeart/2005/8/layout/lProcess2"/>
    <dgm:cxn modelId="{BFC4530A-AC26-BD42-9A30-3C6408FFAD99}" type="presParOf" srcId="{0DCFB578-2E18-6348-B3E3-AA96DC56B957}" destId="{EE6CBBB8-2E3E-5F4D-9C16-538146A34AE9}" srcOrd="1" destOrd="0" presId="urn:microsoft.com/office/officeart/2005/8/layout/lProcess2"/>
    <dgm:cxn modelId="{51653184-34E9-054A-987E-9C87E2954D53}" type="presParOf" srcId="{0DCFB578-2E18-6348-B3E3-AA96DC56B957}" destId="{92F5CF70-8700-A14C-AB0F-2F07C804FF8D}" srcOrd="2" destOrd="0" presId="urn:microsoft.com/office/officeart/2005/8/layout/lProcess2"/>
    <dgm:cxn modelId="{9A57C4F1-CFA3-194F-B4F7-DADA41C6F6D7}" type="presParOf" srcId="{6F3EFB2D-30B8-654A-9D76-65E63ED0F661}" destId="{F2304742-6550-7F48-84A9-6C3D0D3B1062}" srcOrd="3" destOrd="0" presId="urn:microsoft.com/office/officeart/2005/8/layout/lProcess2"/>
    <dgm:cxn modelId="{81F1F959-E763-D046-A1CA-5FC9BC9A183A}" type="presParOf" srcId="{6F3EFB2D-30B8-654A-9D76-65E63ED0F661}" destId="{2BD30514-460C-4143-90BD-74D85563F9AC}" srcOrd="4" destOrd="0" presId="urn:microsoft.com/office/officeart/2005/8/layout/lProcess2"/>
    <dgm:cxn modelId="{002E47A9-0C02-0844-B442-99B04CBF415F}" type="presParOf" srcId="{2BD30514-460C-4143-90BD-74D85563F9AC}" destId="{5140C2E8-1D5D-D941-845C-ACCE686AC61F}" srcOrd="0" destOrd="0" presId="urn:microsoft.com/office/officeart/2005/8/layout/lProcess2"/>
    <dgm:cxn modelId="{5BC36A3D-8205-ED42-8A8A-F6AF66FEB098}" type="presParOf" srcId="{2BD30514-460C-4143-90BD-74D85563F9AC}" destId="{92302AD7-15C3-854D-BC07-03028689C726}" srcOrd="1" destOrd="0" presId="urn:microsoft.com/office/officeart/2005/8/layout/lProcess2"/>
    <dgm:cxn modelId="{3A158FA3-A75E-764D-957F-6A3CCD538492}" type="presParOf" srcId="{2BD30514-460C-4143-90BD-74D85563F9AC}" destId="{0A96F002-E7B3-594D-B6C0-145EE9678003}" srcOrd="2" destOrd="0" presId="urn:microsoft.com/office/officeart/2005/8/layout/lProcess2"/>
    <dgm:cxn modelId="{74D55377-7858-3346-8BC2-92954122F823}" type="presParOf" srcId="{0A96F002-E7B3-594D-B6C0-145EE9678003}" destId="{DAA155A4-203D-2245-B585-5A98022135AA}" srcOrd="0" destOrd="0" presId="urn:microsoft.com/office/officeart/2005/8/layout/lProcess2"/>
    <dgm:cxn modelId="{96434EE3-4168-2540-B14B-67C56D1AB4C2}" type="presParOf" srcId="{DAA155A4-203D-2245-B585-5A98022135AA}" destId="{392439E5-A889-2544-B27F-4E58D2A3F0D3}" srcOrd="0" destOrd="0" presId="urn:microsoft.com/office/officeart/2005/8/layout/lProcess2"/>
    <dgm:cxn modelId="{7B8A08A6-05F8-8040-A5D4-77539B1A9F5A}" type="presParOf" srcId="{DAA155A4-203D-2245-B585-5A98022135AA}" destId="{4C9DB051-07B8-3B4D-88CA-615AA042863B}" srcOrd="1" destOrd="0" presId="urn:microsoft.com/office/officeart/2005/8/layout/lProcess2"/>
    <dgm:cxn modelId="{DDA6F430-8775-134D-81F5-CBCD64F668BF}" type="presParOf" srcId="{DAA155A4-203D-2245-B585-5A98022135AA}" destId="{DD8895B4-F711-154B-9027-D8F7CE678E07}" srcOrd="2" destOrd="0" presId="urn:microsoft.com/office/officeart/2005/8/layout/lProcess2"/>
    <dgm:cxn modelId="{E7D12F9C-C2A0-B348-829B-CAB5044FEE8F}" type="presParOf" srcId="{6F3EFB2D-30B8-654A-9D76-65E63ED0F661}" destId="{D5C65529-186F-7547-8042-34540D4D747A}" srcOrd="5" destOrd="0" presId="urn:microsoft.com/office/officeart/2005/8/layout/lProcess2"/>
    <dgm:cxn modelId="{BFFFA3A9-3162-9F4C-9B33-2669A02DAFFC}" type="presParOf" srcId="{6F3EFB2D-30B8-654A-9D76-65E63ED0F661}" destId="{B955469D-CB58-9842-B00F-66F99FB9BAF8}" srcOrd="6" destOrd="0" presId="urn:microsoft.com/office/officeart/2005/8/layout/lProcess2"/>
    <dgm:cxn modelId="{1ACC3FB3-F2B5-FC47-BFC8-C0CFE58FBAC1}" type="presParOf" srcId="{B955469D-CB58-9842-B00F-66F99FB9BAF8}" destId="{0FC87AD5-DAB4-2F41-AFF0-A41814514D38}" srcOrd="0" destOrd="0" presId="urn:microsoft.com/office/officeart/2005/8/layout/lProcess2"/>
    <dgm:cxn modelId="{6F0FC45E-E0E8-B84E-AF2B-B7DCE99A3CE4}" type="presParOf" srcId="{B955469D-CB58-9842-B00F-66F99FB9BAF8}" destId="{D00CB550-02A6-364C-8A54-ABD69D5EC1E7}" srcOrd="1" destOrd="0" presId="urn:microsoft.com/office/officeart/2005/8/layout/lProcess2"/>
    <dgm:cxn modelId="{1928FE1B-AF65-BA41-92C6-738C11700FDA}" type="presParOf" srcId="{B955469D-CB58-9842-B00F-66F99FB9BAF8}" destId="{FFB003C2-CE47-7F44-A15A-4748D9A96D39}" srcOrd="2" destOrd="0" presId="urn:microsoft.com/office/officeart/2005/8/layout/lProcess2"/>
    <dgm:cxn modelId="{B0FDEF2F-1F38-C24A-B7BA-3A24639C185F}" type="presParOf" srcId="{FFB003C2-CE47-7F44-A15A-4748D9A96D39}" destId="{1D23C33B-C030-D44A-ACF9-154271D7CC75}" srcOrd="0" destOrd="0" presId="urn:microsoft.com/office/officeart/2005/8/layout/lProcess2"/>
    <dgm:cxn modelId="{7E46C8BE-3722-0845-A4B9-AA783435EA2B}" type="presParOf" srcId="{1D23C33B-C030-D44A-ACF9-154271D7CC75}" destId="{2B35847D-916D-FA4C-9D1D-75B24FD9686E}" srcOrd="0" destOrd="0" presId="urn:microsoft.com/office/officeart/2005/8/layout/lProcess2"/>
    <dgm:cxn modelId="{0FD2AAED-1C60-0C4A-816E-F8AFFFAD212F}" type="presParOf" srcId="{6F3EFB2D-30B8-654A-9D76-65E63ED0F661}" destId="{EED04983-277C-E542-8074-E9216BCDEB48}" srcOrd="7" destOrd="0" presId="urn:microsoft.com/office/officeart/2005/8/layout/lProcess2"/>
    <dgm:cxn modelId="{6C429D50-E671-AD40-B92D-3F1F710ECD95}" type="presParOf" srcId="{6F3EFB2D-30B8-654A-9D76-65E63ED0F661}" destId="{B4EC7DCE-7C41-454F-8F9E-2BA2E1F14B50}" srcOrd="8" destOrd="0" presId="urn:microsoft.com/office/officeart/2005/8/layout/lProcess2"/>
    <dgm:cxn modelId="{008C0E0F-F024-884A-8E00-CCBF0F9A4B71}" type="presParOf" srcId="{B4EC7DCE-7C41-454F-8F9E-2BA2E1F14B50}" destId="{2F3E2C9C-76CD-6043-85BE-DCB63CF3EF0C}" srcOrd="0" destOrd="0" presId="urn:microsoft.com/office/officeart/2005/8/layout/lProcess2"/>
    <dgm:cxn modelId="{475B4676-0A06-294F-B06A-3C67CBE6610E}" type="presParOf" srcId="{B4EC7DCE-7C41-454F-8F9E-2BA2E1F14B50}" destId="{65F3AA89-23BD-0A48-9917-4EDCDC7D6D71}" srcOrd="1" destOrd="0" presId="urn:microsoft.com/office/officeart/2005/8/layout/lProcess2"/>
    <dgm:cxn modelId="{32B48473-681F-3342-9257-044E68D7FF06}" type="presParOf" srcId="{B4EC7DCE-7C41-454F-8F9E-2BA2E1F14B50}" destId="{4A077E74-77A8-DE44-911D-78E4AD801E40}" srcOrd="2" destOrd="0" presId="urn:microsoft.com/office/officeart/2005/8/layout/lProcess2"/>
    <dgm:cxn modelId="{4E8D7798-E376-0348-AE39-BCDCC55921A5}" type="presParOf" srcId="{4A077E74-77A8-DE44-911D-78E4AD801E40}" destId="{9FEAAE79-8334-FA41-AC66-67DB57B04EA8}" srcOrd="0" destOrd="0" presId="urn:microsoft.com/office/officeart/2005/8/layout/lProcess2"/>
    <dgm:cxn modelId="{17D50D16-8C92-C54A-9676-D20F860B12E1}" type="presParOf" srcId="{9FEAAE79-8334-FA41-AC66-67DB57B04EA8}" destId="{B5C78ECA-3BF2-864C-A105-43E8647DD321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A425DD-9F0A-BD4E-AA5B-B8775FCC20F2}">
      <dsp:nvSpPr>
        <dsp:cNvPr id="0" name=""/>
        <dsp:cNvSpPr/>
      </dsp:nvSpPr>
      <dsp:spPr>
        <a:xfrm>
          <a:off x="6133" y="0"/>
          <a:ext cx="2152125" cy="50808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GMEC</a:t>
          </a:r>
        </a:p>
      </dsp:txBody>
      <dsp:txXfrm>
        <a:off x="6133" y="0"/>
        <a:ext cx="2152125" cy="1524240"/>
      </dsp:txXfrm>
    </dsp:sp>
    <dsp:sp modelId="{E0BDBEF3-A8A7-FB4E-8E6E-85EF6E8624A3}">
      <dsp:nvSpPr>
        <dsp:cNvPr id="0" name=""/>
        <dsp:cNvSpPr/>
      </dsp:nvSpPr>
      <dsp:spPr>
        <a:xfrm>
          <a:off x="221345" y="1525728"/>
          <a:ext cx="1721700" cy="15319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Members:  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1. Program Directors 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2. Program Administrators 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3. Trainees 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4. </a:t>
          </a:r>
          <a:r>
            <a:rPr lang="en-US" sz="1100" kern="1200"/>
            <a:t>GME leadership</a:t>
          </a:r>
          <a:endParaRPr lang="en-US" sz="1100" kern="1200" dirty="0"/>
        </a:p>
      </dsp:txBody>
      <dsp:txXfrm>
        <a:off x="266214" y="1570597"/>
        <a:ext cx="1631962" cy="1442192"/>
      </dsp:txXfrm>
    </dsp:sp>
    <dsp:sp modelId="{18D0FE91-0C5C-C04E-A3BD-D0952F0A5C15}">
      <dsp:nvSpPr>
        <dsp:cNvPr id="0" name=""/>
        <dsp:cNvSpPr/>
      </dsp:nvSpPr>
      <dsp:spPr>
        <a:xfrm>
          <a:off x="221345" y="3293341"/>
          <a:ext cx="1721700" cy="15319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Criteria: 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1. Meets ACGME criteria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2. Has educational value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3. Potential impacts to other programs or health systems</a:t>
          </a:r>
        </a:p>
      </dsp:txBody>
      <dsp:txXfrm>
        <a:off x="266214" y="3338210"/>
        <a:ext cx="1631962" cy="1442192"/>
      </dsp:txXfrm>
    </dsp:sp>
    <dsp:sp modelId="{DB28146E-7E76-AB40-AAC4-D7F237D0B4C3}">
      <dsp:nvSpPr>
        <dsp:cNvPr id="0" name=""/>
        <dsp:cNvSpPr/>
      </dsp:nvSpPr>
      <dsp:spPr>
        <a:xfrm>
          <a:off x="2319667" y="0"/>
          <a:ext cx="2152125" cy="50808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Stakeholders Input*</a:t>
          </a:r>
        </a:p>
      </dsp:txBody>
      <dsp:txXfrm>
        <a:off x="2319667" y="0"/>
        <a:ext cx="2152125" cy="1524240"/>
      </dsp:txXfrm>
    </dsp:sp>
    <dsp:sp modelId="{E50052F4-BB2A-0647-9D21-973649E308EF}">
      <dsp:nvSpPr>
        <dsp:cNvPr id="0" name=""/>
        <dsp:cNvSpPr/>
      </dsp:nvSpPr>
      <dsp:spPr>
        <a:xfrm>
          <a:off x="2534880" y="1525728"/>
          <a:ext cx="1721700" cy="15319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SOM Dean (with DIO Input):  Review and prioritization</a:t>
          </a:r>
        </a:p>
      </dsp:txBody>
      <dsp:txXfrm>
        <a:off x="2579749" y="1570597"/>
        <a:ext cx="1631962" cy="1442192"/>
      </dsp:txXfrm>
    </dsp:sp>
    <dsp:sp modelId="{92F5CF70-8700-A14C-AB0F-2F07C804FF8D}">
      <dsp:nvSpPr>
        <dsp:cNvPr id="0" name=""/>
        <dsp:cNvSpPr/>
      </dsp:nvSpPr>
      <dsp:spPr>
        <a:xfrm>
          <a:off x="2534880" y="3293341"/>
          <a:ext cx="1721700" cy="15319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Health System Leadership (with Strategy Input):  Review and prioritization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/>
        </a:p>
      </dsp:txBody>
      <dsp:txXfrm>
        <a:off x="2579749" y="3338210"/>
        <a:ext cx="1631962" cy="1442192"/>
      </dsp:txXfrm>
    </dsp:sp>
    <dsp:sp modelId="{5140C2E8-1D5D-D941-845C-ACCE686AC61F}">
      <dsp:nvSpPr>
        <dsp:cNvPr id="0" name=""/>
        <dsp:cNvSpPr/>
      </dsp:nvSpPr>
      <dsp:spPr>
        <a:xfrm>
          <a:off x="4633202" y="0"/>
          <a:ext cx="2152125" cy="50808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ACGME Expansion Committee</a:t>
          </a:r>
        </a:p>
      </dsp:txBody>
      <dsp:txXfrm>
        <a:off x="4633202" y="0"/>
        <a:ext cx="2152125" cy="1524240"/>
      </dsp:txXfrm>
    </dsp:sp>
    <dsp:sp modelId="{392439E5-A889-2544-B27F-4E58D2A3F0D3}">
      <dsp:nvSpPr>
        <dsp:cNvPr id="0" name=""/>
        <dsp:cNvSpPr/>
      </dsp:nvSpPr>
      <dsp:spPr>
        <a:xfrm>
          <a:off x="4848415" y="1525728"/>
          <a:ext cx="1721700" cy="15319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Members (or designee):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UCSF Health: CFO &amp; CMO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ZSFG: Vice Dean &amp; CEO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VAMC:  Assoc Chief of Staff for Education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SOM:  DIO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Chairs:  3 (surgical, non-surgical, hospital)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Vice or Associate Chair for Education</a:t>
          </a:r>
        </a:p>
      </dsp:txBody>
      <dsp:txXfrm>
        <a:off x="4893284" y="1570597"/>
        <a:ext cx="1631962" cy="1442192"/>
      </dsp:txXfrm>
    </dsp:sp>
    <dsp:sp modelId="{DD8895B4-F711-154B-9027-D8F7CE678E07}">
      <dsp:nvSpPr>
        <dsp:cNvPr id="0" name=""/>
        <dsp:cNvSpPr/>
      </dsp:nvSpPr>
      <dsp:spPr>
        <a:xfrm>
          <a:off x="4848415" y="3293341"/>
          <a:ext cx="1721700" cy="15319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Criteria: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 Clinical Workflows/Staffing levels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 Wellbeing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 Future workforce needs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Resources (funding, space)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 ACGME compliance (citations, workhours, </a:t>
          </a:r>
          <a:r>
            <a:rPr lang="en-US" sz="900" kern="1200" dirty="0" err="1"/>
            <a:t>etc</a:t>
          </a:r>
          <a:r>
            <a:rPr lang="en-US" sz="900" kern="1200" dirty="0"/>
            <a:t>) as detailed by submission form</a:t>
          </a:r>
        </a:p>
      </dsp:txBody>
      <dsp:txXfrm>
        <a:off x="4893284" y="3338210"/>
        <a:ext cx="1631962" cy="1442192"/>
      </dsp:txXfrm>
    </dsp:sp>
    <dsp:sp modelId="{0FC87AD5-DAB4-2F41-AFF0-A41814514D38}">
      <dsp:nvSpPr>
        <dsp:cNvPr id="0" name=""/>
        <dsp:cNvSpPr/>
      </dsp:nvSpPr>
      <dsp:spPr>
        <a:xfrm>
          <a:off x="6946737" y="0"/>
          <a:ext cx="2152125" cy="50808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SOM Dean</a:t>
          </a:r>
        </a:p>
      </dsp:txBody>
      <dsp:txXfrm>
        <a:off x="6946737" y="0"/>
        <a:ext cx="2152125" cy="1524240"/>
      </dsp:txXfrm>
    </dsp:sp>
    <dsp:sp modelId="{2B35847D-916D-FA4C-9D1D-75B24FD9686E}">
      <dsp:nvSpPr>
        <dsp:cNvPr id="0" name=""/>
        <dsp:cNvSpPr/>
      </dsp:nvSpPr>
      <dsp:spPr>
        <a:xfrm>
          <a:off x="7161950" y="1524240"/>
          <a:ext cx="1721700" cy="33025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bg1"/>
              </a:solidFill>
            </a:rPr>
            <a:t>Final approval l</a:t>
          </a:r>
        </a:p>
      </dsp:txBody>
      <dsp:txXfrm>
        <a:off x="7212377" y="1574667"/>
        <a:ext cx="1620846" cy="3201666"/>
      </dsp:txXfrm>
    </dsp:sp>
    <dsp:sp modelId="{2F3E2C9C-76CD-6043-85BE-DCB63CF3EF0C}">
      <dsp:nvSpPr>
        <dsp:cNvPr id="0" name=""/>
        <dsp:cNvSpPr/>
      </dsp:nvSpPr>
      <dsp:spPr>
        <a:xfrm>
          <a:off x="9260272" y="0"/>
          <a:ext cx="2152125" cy="50808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ACGME Residency Review Committee (RRC)</a:t>
          </a:r>
        </a:p>
      </dsp:txBody>
      <dsp:txXfrm>
        <a:off x="9260272" y="0"/>
        <a:ext cx="2152125" cy="1524240"/>
      </dsp:txXfrm>
    </dsp:sp>
    <dsp:sp modelId="{B5C78ECA-3BF2-864C-A105-43E8647DD321}">
      <dsp:nvSpPr>
        <dsp:cNvPr id="0" name=""/>
        <dsp:cNvSpPr/>
      </dsp:nvSpPr>
      <dsp:spPr>
        <a:xfrm>
          <a:off x="9475485" y="1524240"/>
          <a:ext cx="1721700" cy="33025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Review and approve</a:t>
          </a:r>
        </a:p>
      </dsp:txBody>
      <dsp:txXfrm>
        <a:off x="9525912" y="1574667"/>
        <a:ext cx="1620846" cy="32016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6EEC30-8F77-4801-BC2D-1B8E73505817}" type="datetimeFigureOut">
              <a:rPr lang="en-US" smtClean="0"/>
              <a:t>9/13/23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BF094E-77DC-4CAB-B22E-B36757339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113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F094E-77DC-4CAB-B22E-B36757339E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377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Specific composition to reflect Executive Level, All Health Systems, All components that inface with the programs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F094E-77DC-4CAB-B22E-B36757339E6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802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F094E-77DC-4CAB-B22E-B36757339E6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862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F094E-77DC-4CAB-B22E-B36757339E6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7629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Specific composition to reflect Executive Level, All Health Systems, All components that inface with the programs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F094E-77DC-4CAB-B22E-B36757339E6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008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F094E-77DC-4CAB-B22E-B36757339E6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3287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F094E-77DC-4CAB-B22E-B36757339E6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2312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F094E-77DC-4CAB-B22E-B36757339E6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40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jpe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jpe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jpe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Blue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538" y="322536"/>
            <a:ext cx="11869463" cy="6535464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670561" y="0"/>
            <a:ext cx="7555913" cy="5739619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2133" b="1" dirty="0" err="1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1" name="Picture 10" descr="UCSF_sig_navy_RGB.png"/>
          <p:cNvPicPr>
            <a:picLocks noChangeAspect="1"/>
          </p:cNvPicPr>
          <p:nvPr userDrawn="1"/>
        </p:nvPicPr>
        <p:blipFill>
          <a:blip r:embed="rId3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697" y="396091"/>
            <a:ext cx="1388013" cy="902520"/>
          </a:xfrm>
          <a:prstGeom prst="rect">
            <a:avLst/>
          </a:prstGeom>
        </p:spPr>
      </p:pic>
      <p:sp>
        <p:nvSpPr>
          <p:cNvPr id="20" name="Title 15"/>
          <p:cNvSpPr>
            <a:spLocks noGrp="1"/>
          </p:cNvSpPr>
          <p:nvPr>
            <p:ph type="title" hasCustomPrompt="1"/>
          </p:nvPr>
        </p:nvSpPr>
        <p:spPr>
          <a:xfrm>
            <a:off x="1045698" y="1503862"/>
            <a:ext cx="6635263" cy="1749284"/>
          </a:xfrm>
        </p:spPr>
        <p:txBody>
          <a:bodyPr anchor="b">
            <a:noAutofit/>
          </a:bodyPr>
          <a:lstStyle>
            <a:lvl1pPr>
              <a:defRPr sz="4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050520" y="3368000"/>
            <a:ext cx="6630440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133" i="0">
                <a:solidFill>
                  <a:schemeClr val="bg1"/>
                </a:solidFill>
                <a:latin typeface="+mj-lt"/>
              </a:defRPr>
            </a:lvl1pPr>
            <a:lvl2pPr marL="306908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687899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1066773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447764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1047842" y="5159267"/>
            <a:ext cx="2567117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6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045699" y="4473718"/>
            <a:ext cx="5588615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2133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2400" dirty="0" smtClean="0">
                <a:latin typeface="+mn-lt"/>
              </a:defRPr>
            </a:lvl2pPr>
            <a:lvl3pPr>
              <a:defRPr lang="en-US" sz="2400" dirty="0" smtClean="0">
                <a:latin typeface="+mn-lt"/>
              </a:defRPr>
            </a:lvl3pPr>
            <a:lvl4pPr>
              <a:defRPr lang="en-US" sz="2400" dirty="0" smtClean="0">
                <a:latin typeface="+mn-lt"/>
              </a:defRPr>
            </a:lvl4pPr>
            <a:lvl5pPr>
              <a:defRPr lang="en-US" sz="240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3509019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About UCSF - Data Updated August 2017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357810" y="469927"/>
            <a:ext cx="11449876" cy="52970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2170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About UCSF - Data Updated August 2017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604780" y="425001"/>
            <a:ext cx="10898107" cy="611449"/>
          </a:xfrm>
        </p:spPr>
        <p:txBody>
          <a:bodyPr anchor="b">
            <a:noAutofit/>
          </a:bodyPr>
          <a:lstStyle>
            <a:lvl1pPr>
              <a:defRPr sz="48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3" y="927654"/>
            <a:ext cx="10893285" cy="446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i="0">
                <a:latin typeface="+mn-lt"/>
              </a:defRPr>
            </a:lvl1pPr>
            <a:lvl2pPr marL="306908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687899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1066773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447764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609234" y="1894325"/>
            <a:ext cx="5102453" cy="3804111"/>
          </a:xfrm>
        </p:spPr>
        <p:txBody>
          <a:bodyPr/>
          <a:lstStyle>
            <a:lvl2pPr>
              <a:buClr>
                <a:schemeClr val="accent5"/>
              </a:buClr>
              <a:defRPr/>
            </a:lvl2pPr>
            <a:lvl4pPr>
              <a:buClr>
                <a:schemeClr val="accent5"/>
              </a:buClr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6387182" y="1894325"/>
            <a:ext cx="5102453" cy="3804111"/>
          </a:xfrm>
        </p:spPr>
        <p:txBody>
          <a:bodyPr/>
          <a:lstStyle>
            <a:lvl2pPr>
              <a:buClr>
                <a:schemeClr val="accent5"/>
              </a:buClr>
              <a:defRPr/>
            </a:lvl2pPr>
            <a:lvl4pPr>
              <a:buClr>
                <a:schemeClr val="accent5"/>
              </a:buClr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6276251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-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About UCSF - Data Updated August 2017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604780" y="425001"/>
            <a:ext cx="10898107" cy="611449"/>
          </a:xfrm>
        </p:spPr>
        <p:txBody>
          <a:bodyPr anchor="b">
            <a:noAutofit/>
          </a:bodyPr>
          <a:lstStyle>
            <a:lvl1pPr>
              <a:defRPr sz="48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3" y="927654"/>
            <a:ext cx="10893285" cy="4770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i="0">
                <a:latin typeface="+mn-lt"/>
              </a:defRPr>
            </a:lvl1pPr>
            <a:lvl2pPr marL="306908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687899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1066773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447764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idx="1"/>
          </p:nvPr>
        </p:nvSpPr>
        <p:spPr>
          <a:xfrm>
            <a:off x="612911" y="1868556"/>
            <a:ext cx="10850220" cy="390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8131262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-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About UCSF - Data Updated August 2017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5"/>
          <p:cNvSpPr>
            <a:spLocks noGrp="1"/>
          </p:cNvSpPr>
          <p:nvPr>
            <p:ph type="title" hasCustomPrompt="1"/>
          </p:nvPr>
        </p:nvSpPr>
        <p:spPr>
          <a:xfrm>
            <a:off x="604780" y="425001"/>
            <a:ext cx="10898107" cy="611449"/>
          </a:xfrm>
        </p:spPr>
        <p:txBody>
          <a:bodyPr anchor="b">
            <a:noAutofit/>
          </a:bodyPr>
          <a:lstStyle>
            <a:lvl1pPr>
              <a:defRPr sz="48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09600" y="1881349"/>
            <a:ext cx="10906539" cy="3937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365751">
              <a:lnSpc>
                <a:spcPct val="100000"/>
              </a:lnSpc>
              <a:spcBef>
                <a:spcPts val="0"/>
              </a:spcBef>
              <a:spcAft>
                <a:spcPts val="1067"/>
              </a:spcAft>
              <a:buClr>
                <a:schemeClr val="bg2"/>
              </a:buClr>
              <a:buNone/>
              <a:tabLst/>
              <a:defRPr sz="2400" baseline="0">
                <a:latin typeface="+mn-lt"/>
              </a:defRPr>
            </a:lvl1pPr>
            <a:lvl2pPr marL="609585" indent="-309026">
              <a:lnSpc>
                <a:spcPct val="100000"/>
              </a:lnSpc>
              <a:spcBef>
                <a:spcPts val="0"/>
              </a:spcBef>
              <a:spcAft>
                <a:spcPts val="1067"/>
              </a:spcAft>
              <a:buClr>
                <a:schemeClr val="accent6">
                  <a:lumMod val="60000"/>
                  <a:lumOff val="40000"/>
                </a:schemeClr>
              </a:buClr>
              <a:buFont typeface="LucidaGrande" charset="0"/>
              <a:buChar char="-"/>
              <a:tabLst/>
              <a:defRPr sz="2133" baseline="0">
                <a:latin typeface="+mn-lt"/>
              </a:defRPr>
            </a:lvl2pPr>
            <a:lvl3pPr marL="918610" indent="-309026">
              <a:lnSpc>
                <a:spcPct val="100000"/>
              </a:lnSpc>
              <a:spcBef>
                <a:spcPts val="0"/>
              </a:spcBef>
              <a:spcAft>
                <a:spcPts val="1067"/>
              </a:spcAft>
              <a:buClr>
                <a:srgbClr val="178CCB"/>
              </a:buClr>
              <a:buSzPct val="70000"/>
              <a:buFont typeface="LucidaGrande" charset="0"/>
              <a:buChar char="■"/>
              <a:tabLst/>
              <a:defRPr sz="1867" baseline="0">
                <a:latin typeface="+mn-lt"/>
              </a:defRPr>
            </a:lvl3pPr>
            <a:lvl4pPr marL="1219170" indent="-309026">
              <a:lnSpc>
                <a:spcPct val="100000"/>
              </a:lnSpc>
              <a:spcAft>
                <a:spcPts val="1067"/>
              </a:spcAft>
              <a:buClr>
                <a:schemeClr val="accent6">
                  <a:lumMod val="60000"/>
                  <a:lumOff val="40000"/>
                </a:schemeClr>
              </a:buClr>
              <a:buFont typeface="LucidaGrande" charset="0"/>
              <a:buChar char="-"/>
              <a:tabLst/>
              <a:defRPr sz="1600">
                <a:latin typeface="+mn-lt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3" y="927654"/>
            <a:ext cx="10893285" cy="446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i="0">
                <a:latin typeface="+mn-lt"/>
              </a:defRPr>
            </a:lvl1pPr>
            <a:lvl2pPr marL="306908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687899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1066773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447764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</p:spTree>
    <p:extLst>
      <p:ext uri="{BB962C8B-B14F-4D97-AF65-F5344CB8AC3E}">
        <p14:creationId xmlns:p14="http://schemas.microsoft.com/office/powerpoint/2010/main" val="316362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About UCSF - Data Updated August 2017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357810" y="469927"/>
            <a:ext cx="11449876" cy="52970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514474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About UCSF - Data Updated August 2017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604780" y="425001"/>
            <a:ext cx="10898107" cy="611449"/>
          </a:xfrm>
        </p:spPr>
        <p:txBody>
          <a:bodyPr anchor="b">
            <a:noAutofit/>
          </a:bodyPr>
          <a:lstStyle>
            <a:lvl1pPr>
              <a:defRPr sz="48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3" y="927654"/>
            <a:ext cx="10893285" cy="446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i="0">
                <a:latin typeface="+mn-lt"/>
              </a:defRPr>
            </a:lvl1pPr>
            <a:lvl2pPr marL="306908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687899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1066773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447764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609234" y="1894325"/>
            <a:ext cx="5102453" cy="3804111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6387182" y="1894325"/>
            <a:ext cx="5102453" cy="3804111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0992468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About UCSF - Data Updated August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83466" y="1908314"/>
            <a:ext cx="10972431" cy="280946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3733" i="0" baseline="0">
                <a:latin typeface="+mj-lt"/>
              </a:defRPr>
            </a:lvl1pPr>
            <a:lvl2pPr marL="306908" indent="0">
              <a:buNone/>
              <a:defRPr>
                <a:latin typeface="+mn-lt"/>
              </a:defRPr>
            </a:lvl2pPr>
            <a:lvl3pPr marL="687899" indent="0">
              <a:buNone/>
              <a:defRPr>
                <a:latin typeface="+mn-lt"/>
              </a:defRPr>
            </a:lvl3pPr>
            <a:lvl4pPr marL="1066773" indent="0">
              <a:buNone/>
              <a:defRPr>
                <a:latin typeface="+mn-lt"/>
              </a:defRPr>
            </a:lvl4pPr>
            <a:lvl5pPr marL="1447764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596899" y="4929105"/>
            <a:ext cx="8685277" cy="5739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662608" y="2"/>
            <a:ext cx="1431235" cy="1577005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2133" b="1" dirty="0" err="1">
              <a:solidFill>
                <a:srgbClr val="90BD31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579503" y="0"/>
            <a:ext cx="1590260" cy="2831544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8400" b="1" i="0" dirty="0">
                <a:solidFill>
                  <a:schemeClr val="bg2"/>
                </a:solidFill>
                <a:latin typeface="+mn-lt"/>
              </a:rPr>
              <a:t>“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596899" y="5307937"/>
            <a:ext cx="8685277" cy="58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667"/>
              </a:lnSpc>
              <a:buNone/>
              <a:defRPr sz="2400" b="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  <p:extLst>
      <p:ext uri="{BB962C8B-B14F-4D97-AF65-F5344CB8AC3E}">
        <p14:creationId xmlns:p14="http://schemas.microsoft.com/office/powerpoint/2010/main" val="3213855444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About UCSF - Data Updated August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83466" y="1908314"/>
            <a:ext cx="10972431" cy="280946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3733" i="0" baseline="0">
                <a:latin typeface="+mj-lt"/>
              </a:defRPr>
            </a:lvl1pPr>
            <a:lvl2pPr marL="306908" indent="0">
              <a:buNone/>
              <a:defRPr>
                <a:latin typeface="+mn-lt"/>
              </a:defRPr>
            </a:lvl2pPr>
            <a:lvl3pPr marL="687899" indent="0">
              <a:buNone/>
              <a:defRPr>
                <a:latin typeface="+mn-lt"/>
              </a:defRPr>
            </a:lvl3pPr>
            <a:lvl4pPr marL="1066773" indent="0">
              <a:buNone/>
              <a:defRPr>
                <a:latin typeface="+mn-lt"/>
              </a:defRPr>
            </a:lvl4pPr>
            <a:lvl5pPr marL="1447764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662608" y="2"/>
            <a:ext cx="1431235" cy="1577005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2133" b="1" dirty="0" err="1">
              <a:solidFill>
                <a:srgbClr val="90BD31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579503" y="0"/>
            <a:ext cx="1590260" cy="2831544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8400" b="1" i="0" dirty="0">
                <a:solidFill>
                  <a:schemeClr val="bg2"/>
                </a:solidFill>
                <a:latin typeface="+mn-lt"/>
              </a:rPr>
              <a:t>“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596899" y="4929105"/>
            <a:ext cx="8685277" cy="5739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596899" y="5307937"/>
            <a:ext cx="8685277" cy="58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667"/>
              </a:lnSpc>
              <a:buNone/>
              <a:defRPr sz="2400" b="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  <p:extLst>
      <p:ext uri="{BB962C8B-B14F-4D97-AF65-F5344CB8AC3E}">
        <p14:creationId xmlns:p14="http://schemas.microsoft.com/office/powerpoint/2010/main" val="1424494104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About UCSF - Data Updated August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83466" y="1908314"/>
            <a:ext cx="10972431" cy="280946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3733" i="0" baseline="0">
                <a:latin typeface="+mj-lt"/>
              </a:defRPr>
            </a:lvl1pPr>
            <a:lvl2pPr marL="306908" indent="0">
              <a:buNone/>
              <a:defRPr>
                <a:latin typeface="+mn-lt"/>
              </a:defRPr>
            </a:lvl2pPr>
            <a:lvl3pPr marL="687899" indent="0">
              <a:buNone/>
              <a:defRPr>
                <a:latin typeface="+mn-lt"/>
              </a:defRPr>
            </a:lvl3pPr>
            <a:lvl4pPr marL="1066773" indent="0">
              <a:buNone/>
              <a:defRPr>
                <a:latin typeface="+mn-lt"/>
              </a:defRPr>
            </a:lvl4pPr>
            <a:lvl5pPr marL="1447764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662608" y="2"/>
            <a:ext cx="1431235" cy="157700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2133" b="1" dirty="0" err="1">
              <a:solidFill>
                <a:srgbClr val="90BD31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579503" y="0"/>
            <a:ext cx="1590260" cy="2831544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8400" b="1" i="0" dirty="0">
                <a:solidFill>
                  <a:schemeClr val="bg2"/>
                </a:solidFill>
                <a:latin typeface="+mn-lt"/>
              </a:rPr>
              <a:t>“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596899" y="4929105"/>
            <a:ext cx="8685277" cy="5739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596899" y="5307937"/>
            <a:ext cx="8685277" cy="58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667"/>
              </a:lnSpc>
              <a:buNone/>
              <a:defRPr sz="2400" b="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  <p:extLst>
      <p:ext uri="{BB962C8B-B14F-4D97-AF65-F5344CB8AC3E}">
        <p14:creationId xmlns:p14="http://schemas.microsoft.com/office/powerpoint/2010/main" val="2332068535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About UCSF - Data Updated August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1" y="2363625"/>
            <a:ext cx="9402305" cy="1881809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2133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Title 15"/>
          <p:cNvSpPr>
            <a:spLocks noGrp="1"/>
          </p:cNvSpPr>
          <p:nvPr>
            <p:ph type="title" hasCustomPrompt="1"/>
          </p:nvPr>
        </p:nvSpPr>
        <p:spPr>
          <a:xfrm>
            <a:off x="604780" y="2559252"/>
            <a:ext cx="8580549" cy="1477195"/>
          </a:xfrm>
        </p:spPr>
        <p:txBody>
          <a:bodyPr anchor="ctr">
            <a:noAutofit/>
          </a:bodyPr>
          <a:lstStyle>
            <a:lvl1pPr>
              <a:defRPr sz="4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</p:spTree>
    <p:extLst>
      <p:ext uri="{BB962C8B-B14F-4D97-AF65-F5344CB8AC3E}">
        <p14:creationId xmlns:p14="http://schemas.microsoft.com/office/powerpoint/2010/main" val="246318300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Teal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334027" y="325677"/>
            <a:ext cx="11857972" cy="6532323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670561" y="0"/>
            <a:ext cx="7555913" cy="5739619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2133" b="1" dirty="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1047842" y="5159267"/>
            <a:ext cx="2567117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6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11" name="Picture 10" descr="UCSF_sig_navy_RGB.png"/>
          <p:cNvPicPr>
            <a:picLocks noChangeAspect="1"/>
          </p:cNvPicPr>
          <p:nvPr userDrawn="1"/>
        </p:nvPicPr>
        <p:blipFill>
          <a:blip r:embed="rId3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697" y="396091"/>
            <a:ext cx="1388013" cy="902520"/>
          </a:xfrm>
          <a:prstGeom prst="rect">
            <a:avLst/>
          </a:prstGeom>
        </p:spPr>
      </p:pic>
      <p:sp>
        <p:nvSpPr>
          <p:cNvPr id="20" name="Title 15"/>
          <p:cNvSpPr>
            <a:spLocks noGrp="1"/>
          </p:cNvSpPr>
          <p:nvPr>
            <p:ph type="title" hasCustomPrompt="1"/>
          </p:nvPr>
        </p:nvSpPr>
        <p:spPr>
          <a:xfrm>
            <a:off x="1045698" y="1503862"/>
            <a:ext cx="6635263" cy="1749284"/>
          </a:xfrm>
        </p:spPr>
        <p:txBody>
          <a:bodyPr anchor="b">
            <a:noAutofit/>
          </a:bodyPr>
          <a:lstStyle>
            <a:lvl1pPr>
              <a:defRPr sz="4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050520" y="3368000"/>
            <a:ext cx="6630440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133" i="0">
                <a:solidFill>
                  <a:schemeClr val="bg1"/>
                </a:solidFill>
                <a:latin typeface="+mj-lt"/>
              </a:defRPr>
            </a:lvl1pPr>
            <a:lvl2pPr marL="306908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687899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1066773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447764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045699" y="4473718"/>
            <a:ext cx="5588615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2133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2400" dirty="0" smtClean="0">
                <a:latin typeface="+mn-lt"/>
              </a:defRPr>
            </a:lvl2pPr>
            <a:lvl3pPr>
              <a:defRPr lang="en-US" sz="2400" dirty="0" smtClean="0">
                <a:latin typeface="+mn-lt"/>
              </a:defRPr>
            </a:lvl3pPr>
            <a:lvl4pPr>
              <a:defRPr lang="en-US" sz="2400" dirty="0" smtClean="0">
                <a:latin typeface="+mn-lt"/>
              </a:defRPr>
            </a:lvl4pPr>
            <a:lvl5pPr>
              <a:defRPr lang="en-US" sz="240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37500291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About UCSF - Data Updated August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1" y="2363625"/>
            <a:ext cx="9402305" cy="1881809"/>
          </a:xfrm>
          <a:prstGeom prst="rect">
            <a:avLst/>
          </a:prstGeom>
          <a:solidFill>
            <a:srgbClr val="18A3AC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2133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itle 15"/>
          <p:cNvSpPr>
            <a:spLocks noGrp="1"/>
          </p:cNvSpPr>
          <p:nvPr>
            <p:ph type="title" hasCustomPrompt="1"/>
          </p:nvPr>
        </p:nvSpPr>
        <p:spPr>
          <a:xfrm>
            <a:off x="604780" y="2559252"/>
            <a:ext cx="8580549" cy="1477195"/>
          </a:xfrm>
        </p:spPr>
        <p:txBody>
          <a:bodyPr anchor="ctr">
            <a:noAutofit/>
          </a:bodyPr>
          <a:lstStyle>
            <a:lvl1pPr>
              <a:defRPr sz="4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</p:spTree>
    <p:extLst>
      <p:ext uri="{BB962C8B-B14F-4D97-AF65-F5344CB8AC3E}">
        <p14:creationId xmlns:p14="http://schemas.microsoft.com/office/powerpoint/2010/main" val="406855004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About UCSF - Data Updated August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1" y="2363625"/>
            <a:ext cx="9402305" cy="1881809"/>
          </a:xfrm>
          <a:prstGeom prst="rect">
            <a:avLst/>
          </a:prstGeom>
          <a:solidFill>
            <a:srgbClr val="90BD3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2133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itle 15"/>
          <p:cNvSpPr>
            <a:spLocks noGrp="1"/>
          </p:cNvSpPr>
          <p:nvPr>
            <p:ph type="title" hasCustomPrompt="1"/>
          </p:nvPr>
        </p:nvSpPr>
        <p:spPr>
          <a:xfrm>
            <a:off x="604780" y="2559252"/>
            <a:ext cx="8580549" cy="1477195"/>
          </a:xfrm>
        </p:spPr>
        <p:txBody>
          <a:bodyPr anchor="ctr">
            <a:noAutofit/>
          </a:bodyPr>
          <a:lstStyle>
            <a:lvl1pPr>
              <a:defRPr sz="4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</p:spTree>
    <p:extLst>
      <p:ext uri="{BB962C8B-B14F-4D97-AF65-F5344CB8AC3E}">
        <p14:creationId xmlns:p14="http://schemas.microsoft.com/office/powerpoint/2010/main" val="4035742797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_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5153580" y="2710217"/>
            <a:ext cx="2094721" cy="1367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46481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_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2284" y="2513067"/>
            <a:ext cx="1832365" cy="183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6101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– Research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9440" y="2687339"/>
            <a:ext cx="2153920" cy="21539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99440" y="0"/>
            <a:ext cx="3992560" cy="26873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1932"/>
            <a:ext cx="8199440" cy="500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3919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– Educa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1752" y="2687339"/>
            <a:ext cx="2153920" cy="215392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675671" cy="268733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75672" y="1676401"/>
            <a:ext cx="8516328" cy="518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3385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– Patient Ca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6893" y="2687339"/>
            <a:ext cx="2153920" cy="21539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1" y="0"/>
            <a:ext cx="3680812" cy="26873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75672" y="1676401"/>
            <a:ext cx="8516328" cy="518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6369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 and Content w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1644" y="438914"/>
            <a:ext cx="10786535" cy="611449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Slide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81833" y="2021793"/>
            <a:ext cx="11100731" cy="4011503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850970" y="1563685"/>
            <a:ext cx="10782895" cy="313932"/>
          </a:xfrm>
        </p:spPr>
        <p:txBody>
          <a:bodyPr anchor="t"/>
          <a:lstStyle>
            <a:lvl1pPr marL="0" indent="0">
              <a:buNone/>
              <a:defRPr sz="2100" b="0">
                <a:solidFill>
                  <a:schemeClr val="tx1"/>
                </a:solidFill>
                <a:latin typeface="+mj-lt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8446185" y="6452361"/>
            <a:ext cx="1236257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972217" y="6470129"/>
            <a:ext cx="5747876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About UCSF - Data Updated August 2017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477346" y="6453505"/>
            <a:ext cx="32808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37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427293"/>
            <a:ext cx="10786535" cy="592983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Slide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82033" y="1513786"/>
            <a:ext cx="11100731" cy="4011503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650484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Blue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538" y="322536"/>
            <a:ext cx="11877417" cy="6535464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670561" y="0"/>
            <a:ext cx="7555913" cy="5739619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2133" b="1" dirty="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1047842" y="5159267"/>
            <a:ext cx="2567117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6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11" name="Picture 10" descr="UCSF_sig_navy_RGB.png"/>
          <p:cNvPicPr>
            <a:picLocks noChangeAspect="1"/>
          </p:cNvPicPr>
          <p:nvPr userDrawn="1"/>
        </p:nvPicPr>
        <p:blipFill>
          <a:blip r:embed="rId3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697" y="396091"/>
            <a:ext cx="1388013" cy="902520"/>
          </a:xfrm>
          <a:prstGeom prst="rect">
            <a:avLst/>
          </a:prstGeom>
        </p:spPr>
      </p:pic>
      <p:sp>
        <p:nvSpPr>
          <p:cNvPr id="20" name="Title 15"/>
          <p:cNvSpPr>
            <a:spLocks noGrp="1"/>
          </p:cNvSpPr>
          <p:nvPr>
            <p:ph type="title" hasCustomPrompt="1"/>
          </p:nvPr>
        </p:nvSpPr>
        <p:spPr>
          <a:xfrm>
            <a:off x="1045698" y="1503862"/>
            <a:ext cx="6635263" cy="1749284"/>
          </a:xfrm>
        </p:spPr>
        <p:txBody>
          <a:bodyPr anchor="b">
            <a:noAutofit/>
          </a:bodyPr>
          <a:lstStyle>
            <a:lvl1pPr>
              <a:defRPr sz="4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050520" y="3368000"/>
            <a:ext cx="6630440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133" i="0">
                <a:solidFill>
                  <a:schemeClr val="bg1"/>
                </a:solidFill>
                <a:latin typeface="+mj-lt"/>
              </a:defRPr>
            </a:lvl1pPr>
            <a:lvl2pPr marL="306908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687899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1066773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447764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045699" y="4473718"/>
            <a:ext cx="5588615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2133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2400" dirty="0" smtClean="0">
                <a:latin typeface="+mn-lt"/>
              </a:defRPr>
            </a:lvl2pPr>
            <a:lvl3pPr>
              <a:defRPr lang="en-US" sz="2400" dirty="0" smtClean="0">
                <a:latin typeface="+mn-lt"/>
              </a:defRPr>
            </a:lvl3pPr>
            <a:lvl4pPr>
              <a:defRPr lang="en-US" sz="2400" dirty="0" smtClean="0">
                <a:latin typeface="+mn-lt"/>
              </a:defRPr>
            </a:lvl4pPr>
            <a:lvl5pPr>
              <a:defRPr lang="en-US" sz="240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3585009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Teal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259829" y="289808"/>
            <a:ext cx="11932171" cy="6568189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670561" y="0"/>
            <a:ext cx="7555913" cy="5739619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2133" b="1" dirty="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1047842" y="5159267"/>
            <a:ext cx="2567117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6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11" name="Picture 10" descr="UCSF_sig_navy_RGB.png"/>
          <p:cNvPicPr>
            <a:picLocks noChangeAspect="1"/>
          </p:cNvPicPr>
          <p:nvPr userDrawn="1"/>
        </p:nvPicPr>
        <p:blipFill>
          <a:blip r:embed="rId3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697" y="396091"/>
            <a:ext cx="1388013" cy="902520"/>
          </a:xfrm>
          <a:prstGeom prst="rect">
            <a:avLst/>
          </a:prstGeom>
        </p:spPr>
      </p:pic>
      <p:sp>
        <p:nvSpPr>
          <p:cNvPr id="20" name="Title 15"/>
          <p:cNvSpPr>
            <a:spLocks noGrp="1"/>
          </p:cNvSpPr>
          <p:nvPr>
            <p:ph type="title" hasCustomPrompt="1"/>
          </p:nvPr>
        </p:nvSpPr>
        <p:spPr>
          <a:xfrm>
            <a:off x="1045698" y="1503862"/>
            <a:ext cx="6635263" cy="1749284"/>
          </a:xfrm>
        </p:spPr>
        <p:txBody>
          <a:bodyPr anchor="b">
            <a:noAutofit/>
          </a:bodyPr>
          <a:lstStyle>
            <a:lvl1pPr>
              <a:defRPr sz="4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050520" y="3368000"/>
            <a:ext cx="6630440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133" i="0">
                <a:solidFill>
                  <a:schemeClr val="bg1"/>
                </a:solidFill>
                <a:latin typeface="+mj-lt"/>
              </a:defRPr>
            </a:lvl1pPr>
            <a:lvl2pPr marL="306908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687899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1066773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447764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045699" y="4473718"/>
            <a:ext cx="5588615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2133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2400" dirty="0" smtClean="0">
                <a:latin typeface="+mn-lt"/>
              </a:defRPr>
            </a:lvl2pPr>
            <a:lvl3pPr>
              <a:defRPr lang="en-US" sz="2400" dirty="0" smtClean="0">
                <a:latin typeface="+mn-lt"/>
              </a:defRPr>
            </a:lvl3pPr>
            <a:lvl4pPr>
              <a:defRPr lang="en-US" sz="2400" dirty="0" smtClean="0">
                <a:latin typeface="+mn-lt"/>
              </a:defRPr>
            </a:lvl4pPr>
            <a:lvl5pPr>
              <a:defRPr lang="en-US" sz="240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25595363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212035" y="5764696"/>
            <a:ext cx="11979965" cy="1093304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2133" b="1" dirty="0" err="1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 descr="UCSF_sig_navy_RGB.png"/>
          <p:cNvPicPr>
            <a:picLocks noChangeAspect="1"/>
          </p:cNvPicPr>
          <p:nvPr userDrawn="1"/>
        </p:nvPicPr>
        <p:blipFill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960" y="636103"/>
            <a:ext cx="1729936" cy="1124847"/>
          </a:xfrm>
          <a:prstGeom prst="rect">
            <a:avLst/>
          </a:prstGeom>
        </p:spPr>
      </p:pic>
      <p:sp>
        <p:nvSpPr>
          <p:cNvPr id="14" name="Title 15"/>
          <p:cNvSpPr>
            <a:spLocks noGrp="1"/>
          </p:cNvSpPr>
          <p:nvPr>
            <p:ph type="title" hasCustomPrompt="1"/>
          </p:nvPr>
        </p:nvSpPr>
        <p:spPr>
          <a:xfrm>
            <a:off x="398933" y="2504662"/>
            <a:ext cx="8188479" cy="1749284"/>
          </a:xfrm>
        </p:spPr>
        <p:txBody>
          <a:bodyPr anchor="b">
            <a:noAutofit/>
          </a:bodyPr>
          <a:lstStyle>
            <a:lvl1pPr>
              <a:defRPr sz="48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2"/>
          </p:nvPr>
        </p:nvSpPr>
        <p:spPr>
          <a:xfrm>
            <a:off x="425600" y="6155225"/>
            <a:ext cx="2567117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6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03755" y="4246880"/>
            <a:ext cx="8196909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133" i="0">
                <a:solidFill>
                  <a:schemeClr val="tx1"/>
                </a:solidFill>
                <a:latin typeface="+mj-lt"/>
              </a:defRPr>
            </a:lvl1pPr>
            <a:lvl2pPr marL="306908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687899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1066773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447764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23458" y="5469675"/>
            <a:ext cx="5588615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2133" i="0" baseline="0" dirty="0" smtClean="0">
                <a:solidFill>
                  <a:schemeClr val="tx1"/>
                </a:solidFill>
                <a:cs typeface="Arial" pitchFamily="34" charset="0"/>
              </a:defRPr>
            </a:lvl1pPr>
            <a:lvl2pPr>
              <a:defRPr lang="en-US" sz="2400" dirty="0" smtClean="0">
                <a:latin typeface="+mn-lt"/>
              </a:defRPr>
            </a:lvl2pPr>
            <a:lvl3pPr>
              <a:defRPr lang="en-US" sz="2400" dirty="0" smtClean="0">
                <a:latin typeface="+mn-lt"/>
              </a:defRPr>
            </a:lvl3pPr>
            <a:lvl4pPr>
              <a:defRPr lang="en-US" sz="2400" dirty="0" smtClean="0">
                <a:latin typeface="+mn-lt"/>
              </a:defRPr>
            </a:lvl4pPr>
            <a:lvl5pPr>
              <a:defRPr lang="en-US" sz="2400" dirty="0">
                <a:latin typeface="+mn-lt"/>
              </a:defRPr>
            </a:lvl5pPr>
          </a:lstStyle>
          <a:p>
            <a:pPr marL="0" lvl="0"/>
            <a:r>
              <a:rPr lang="en-US" dirty="0"/>
              <a:t>Presenter’s Name</a:t>
            </a:r>
          </a:p>
        </p:txBody>
      </p:sp>
    </p:spTree>
    <p:extLst>
      <p:ext uri="{BB962C8B-B14F-4D97-AF65-F5344CB8AC3E}">
        <p14:creationId xmlns:p14="http://schemas.microsoft.com/office/powerpoint/2010/main" val="38445754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-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About UCSF - Data Updated August 2017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/>
        <p:txBody>
          <a:bodyPr anchor="b">
            <a:noAutofit/>
          </a:bodyPr>
          <a:lstStyle>
            <a:lvl1pPr>
              <a:defRPr sz="48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3" y="927654"/>
            <a:ext cx="10893285" cy="4770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i="0">
                <a:latin typeface="+mn-lt"/>
              </a:defRPr>
            </a:lvl1pPr>
            <a:lvl2pPr marL="306908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687899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1066773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447764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idx="1"/>
          </p:nvPr>
        </p:nvSpPr>
        <p:spPr>
          <a:xfrm>
            <a:off x="612911" y="1868556"/>
            <a:ext cx="10850220" cy="390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2pPr>
              <a:buClr>
                <a:schemeClr val="accent5"/>
              </a:buClr>
              <a:defRPr/>
            </a:lvl2pPr>
            <a:lvl4pPr>
              <a:buClr>
                <a:schemeClr val="accent5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5589393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-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About UCSF - Data Updated August 2017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09600" y="1881349"/>
            <a:ext cx="10906539" cy="3937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365751">
              <a:lnSpc>
                <a:spcPct val="100000"/>
              </a:lnSpc>
              <a:spcBef>
                <a:spcPts val="0"/>
              </a:spcBef>
              <a:spcAft>
                <a:spcPts val="1067"/>
              </a:spcAft>
              <a:buClr>
                <a:schemeClr val="bg2"/>
              </a:buClr>
              <a:buNone/>
              <a:tabLst/>
              <a:defRPr sz="2400" baseline="0">
                <a:latin typeface="+mn-lt"/>
              </a:defRPr>
            </a:lvl1pPr>
            <a:lvl2pPr marL="609585" indent="-309026">
              <a:lnSpc>
                <a:spcPct val="100000"/>
              </a:lnSpc>
              <a:spcBef>
                <a:spcPts val="0"/>
              </a:spcBef>
              <a:spcAft>
                <a:spcPts val="1067"/>
              </a:spcAft>
              <a:buClr>
                <a:schemeClr val="accent6">
                  <a:lumMod val="60000"/>
                  <a:lumOff val="40000"/>
                </a:schemeClr>
              </a:buClr>
              <a:buFont typeface="LucidaGrande" charset="0"/>
              <a:buChar char="-"/>
              <a:tabLst/>
              <a:defRPr sz="2133" baseline="0">
                <a:latin typeface="+mn-lt"/>
              </a:defRPr>
            </a:lvl2pPr>
            <a:lvl3pPr marL="918610" indent="-309026">
              <a:lnSpc>
                <a:spcPct val="100000"/>
              </a:lnSpc>
              <a:spcBef>
                <a:spcPts val="0"/>
              </a:spcBef>
              <a:spcAft>
                <a:spcPts val="1067"/>
              </a:spcAft>
              <a:buClr>
                <a:srgbClr val="178CCB"/>
              </a:buClr>
              <a:buSzPct val="70000"/>
              <a:buFont typeface="LucidaGrande" charset="0"/>
              <a:buChar char="■"/>
              <a:tabLst/>
              <a:defRPr sz="1867" baseline="0">
                <a:latin typeface="+mn-lt"/>
              </a:defRPr>
            </a:lvl3pPr>
            <a:lvl4pPr marL="1219170" indent="-309026">
              <a:lnSpc>
                <a:spcPct val="100000"/>
              </a:lnSpc>
              <a:spcAft>
                <a:spcPts val="1067"/>
              </a:spcAft>
              <a:buClr>
                <a:schemeClr val="accent6">
                  <a:lumMod val="60000"/>
                  <a:lumOff val="40000"/>
                </a:schemeClr>
              </a:buClr>
              <a:buFont typeface="LucidaGrande" charset="0"/>
              <a:buChar char="-"/>
              <a:tabLst/>
              <a:defRPr sz="1600">
                <a:latin typeface="+mn-lt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604780" y="425001"/>
            <a:ext cx="10898107" cy="611449"/>
          </a:xfrm>
        </p:spPr>
        <p:txBody>
          <a:bodyPr anchor="b">
            <a:noAutofit/>
          </a:bodyPr>
          <a:lstStyle>
            <a:lvl1pPr>
              <a:defRPr sz="48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3" y="927654"/>
            <a:ext cx="10893285" cy="4770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i="0">
                <a:latin typeface="+mn-lt"/>
              </a:defRPr>
            </a:lvl1pPr>
            <a:lvl2pPr marL="306908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687899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1066773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447764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</p:spTree>
    <p:extLst>
      <p:ext uri="{BB962C8B-B14F-4D97-AF65-F5344CB8AC3E}">
        <p14:creationId xmlns:p14="http://schemas.microsoft.com/office/powerpoint/2010/main" val="18745862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About UCSF - Data Updated August 2017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5"/>
          <p:cNvSpPr>
            <a:spLocks noGrp="1"/>
          </p:cNvSpPr>
          <p:nvPr>
            <p:ph type="title" hasCustomPrompt="1"/>
          </p:nvPr>
        </p:nvSpPr>
        <p:spPr>
          <a:xfrm>
            <a:off x="604780" y="425001"/>
            <a:ext cx="10898107" cy="611449"/>
          </a:xfrm>
        </p:spPr>
        <p:txBody>
          <a:bodyPr anchor="b">
            <a:noAutofit/>
          </a:bodyPr>
          <a:lstStyle>
            <a:lvl1pPr>
              <a:defRPr sz="48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3" y="927654"/>
            <a:ext cx="10893285" cy="4770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i="0">
                <a:latin typeface="+mn-lt"/>
              </a:defRPr>
            </a:lvl1pPr>
            <a:lvl2pPr marL="306908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687899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1066773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447764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</p:spTree>
    <p:extLst>
      <p:ext uri="{BB962C8B-B14F-4D97-AF65-F5344CB8AC3E}">
        <p14:creationId xmlns:p14="http://schemas.microsoft.com/office/powerpoint/2010/main" val="33773291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About UCSF - Data Updated August 2017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7742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4780" y="425001"/>
            <a:ext cx="10898107" cy="611449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rmAutofit/>
          </a:bodyPr>
          <a:lstStyle/>
          <a:p>
            <a:r>
              <a:rPr lang="en-US" dirty="0"/>
              <a:t>Slide Title Here</a:t>
            </a: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30867" y="6470129"/>
            <a:ext cx="5747876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33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About UCSF - Data Updated August 2017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62808" y="6453505"/>
            <a:ext cx="32808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33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486834" y="6250080"/>
            <a:ext cx="11218333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"/>
          <p:cNvCxnSpPr/>
          <p:nvPr userDrawn="1"/>
        </p:nvCxnSpPr>
        <p:spPr>
          <a:xfrm>
            <a:off x="370417" y="6250080"/>
            <a:ext cx="11460480" cy="0"/>
          </a:xfrm>
          <a:prstGeom prst="line">
            <a:avLst/>
          </a:prstGeom>
          <a:noFill/>
          <a:ln w="31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3" name="Freeform 77"/>
          <p:cNvSpPr>
            <a:spLocks/>
          </p:cNvSpPr>
          <p:nvPr userDrawn="1"/>
        </p:nvSpPr>
        <p:spPr bwMode="auto">
          <a:xfrm>
            <a:off x="11190818" y="6400800"/>
            <a:ext cx="641349" cy="308099"/>
          </a:xfrm>
          <a:custGeom>
            <a:avLst/>
            <a:gdLst>
              <a:gd name="T0" fmla="*/ 350 w 350"/>
              <a:gd name="T1" fmla="*/ 52 h 168"/>
              <a:gd name="T2" fmla="*/ 270 w 350"/>
              <a:gd name="T3" fmla="*/ 130 h 168"/>
              <a:gd name="T4" fmla="*/ 240 w 350"/>
              <a:gd name="T5" fmla="*/ 100 h 168"/>
              <a:gd name="T6" fmla="*/ 205 w 350"/>
              <a:gd name="T7" fmla="*/ 91 h 168"/>
              <a:gd name="T8" fmla="*/ 201 w 350"/>
              <a:gd name="T9" fmla="*/ 86 h 168"/>
              <a:gd name="T10" fmla="*/ 200 w 350"/>
              <a:gd name="T11" fmla="*/ 82 h 168"/>
              <a:gd name="T12" fmla="*/ 203 w 350"/>
              <a:gd name="T13" fmla="*/ 73 h 168"/>
              <a:gd name="T14" fmla="*/ 203 w 350"/>
              <a:gd name="T15" fmla="*/ 73 h 168"/>
              <a:gd name="T16" fmla="*/ 205 w 350"/>
              <a:gd name="T17" fmla="*/ 72 h 168"/>
              <a:gd name="T18" fmla="*/ 234 w 350"/>
              <a:gd name="T19" fmla="*/ 71 h 168"/>
              <a:gd name="T20" fmla="*/ 266 w 350"/>
              <a:gd name="T21" fmla="*/ 85 h 168"/>
              <a:gd name="T22" fmla="*/ 222 w 350"/>
              <a:gd name="T23" fmla="*/ 48 h 168"/>
              <a:gd name="T24" fmla="*/ 179 w 350"/>
              <a:gd name="T25" fmla="*/ 73 h 168"/>
              <a:gd name="T26" fmla="*/ 178 w 350"/>
              <a:gd name="T27" fmla="*/ 76 h 168"/>
              <a:gd name="T28" fmla="*/ 122 w 350"/>
              <a:gd name="T29" fmla="*/ 60 h 168"/>
              <a:gd name="T30" fmla="*/ 178 w 350"/>
              <a:gd name="T31" fmla="*/ 41 h 168"/>
              <a:gd name="T32" fmla="*/ 153 w 350"/>
              <a:gd name="T33" fmla="*/ 0 h 168"/>
              <a:gd name="T34" fmla="*/ 97 w 350"/>
              <a:gd name="T35" fmla="*/ 2 h 168"/>
              <a:gd name="T36" fmla="*/ 72 w 350"/>
              <a:gd name="T37" fmla="*/ 73 h 168"/>
              <a:gd name="T38" fmla="*/ 25 w 350"/>
              <a:gd name="T39" fmla="*/ 73 h 168"/>
              <a:gd name="T40" fmla="*/ 0 w 350"/>
              <a:gd name="T41" fmla="*/ 2 h 168"/>
              <a:gd name="T42" fmla="*/ 48 w 350"/>
              <a:gd name="T43" fmla="*/ 119 h 168"/>
              <a:gd name="T44" fmla="*/ 97 w 350"/>
              <a:gd name="T45" fmla="*/ 64 h 168"/>
              <a:gd name="T46" fmla="*/ 187 w 350"/>
              <a:gd name="T47" fmla="*/ 107 h 168"/>
              <a:gd name="T48" fmla="*/ 214 w 350"/>
              <a:gd name="T49" fmla="*/ 117 h 168"/>
              <a:gd name="T50" fmla="*/ 242 w 350"/>
              <a:gd name="T51" fmla="*/ 125 h 168"/>
              <a:gd name="T52" fmla="*/ 237 w 350"/>
              <a:gd name="T53" fmla="*/ 147 h 168"/>
              <a:gd name="T54" fmla="*/ 203 w 350"/>
              <a:gd name="T55" fmla="*/ 141 h 168"/>
              <a:gd name="T56" fmla="*/ 176 w 350"/>
              <a:gd name="T57" fmla="*/ 130 h 168"/>
              <a:gd name="T58" fmla="*/ 224 w 350"/>
              <a:gd name="T59" fmla="*/ 168 h 168"/>
              <a:gd name="T60" fmla="*/ 270 w 350"/>
              <a:gd name="T61" fmla="*/ 134 h 168"/>
              <a:gd name="T62" fmla="*/ 295 w 350"/>
              <a:gd name="T63" fmla="*/ 166 h 168"/>
              <a:gd name="T64" fmla="*/ 343 w 350"/>
              <a:gd name="T65" fmla="*/ 119 h 168"/>
              <a:gd name="T66" fmla="*/ 295 w 350"/>
              <a:gd name="T67" fmla="*/ 99 h 168"/>
              <a:gd name="T68" fmla="*/ 350 w 350"/>
              <a:gd name="T69" fmla="*/ 73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50" h="168">
                <a:moveTo>
                  <a:pt x="350" y="73"/>
                </a:moveTo>
                <a:cubicBezTo>
                  <a:pt x="350" y="52"/>
                  <a:pt x="350" y="52"/>
                  <a:pt x="350" y="52"/>
                </a:cubicBezTo>
                <a:cubicBezTo>
                  <a:pt x="270" y="52"/>
                  <a:pt x="270" y="52"/>
                  <a:pt x="270" y="52"/>
                </a:cubicBezTo>
                <a:cubicBezTo>
                  <a:pt x="270" y="130"/>
                  <a:pt x="270" y="130"/>
                  <a:pt x="270" y="130"/>
                </a:cubicBezTo>
                <a:cubicBezTo>
                  <a:pt x="269" y="121"/>
                  <a:pt x="266" y="114"/>
                  <a:pt x="260" y="109"/>
                </a:cubicBezTo>
                <a:cubicBezTo>
                  <a:pt x="255" y="105"/>
                  <a:pt x="249" y="102"/>
                  <a:pt x="240" y="100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13" y="94"/>
                  <a:pt x="208" y="92"/>
                  <a:pt x="205" y="91"/>
                </a:cubicBezTo>
                <a:cubicBezTo>
                  <a:pt x="203" y="90"/>
                  <a:pt x="201" y="88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0" y="85"/>
                  <a:pt x="200" y="83"/>
                  <a:pt x="200" y="82"/>
                </a:cubicBezTo>
                <a:cubicBezTo>
                  <a:pt x="200" y="78"/>
                  <a:pt x="201" y="75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4" y="72"/>
                  <a:pt x="205" y="72"/>
                  <a:pt x="205" y="72"/>
                </a:cubicBezTo>
                <a:cubicBezTo>
                  <a:pt x="209" y="69"/>
                  <a:pt x="214" y="68"/>
                  <a:pt x="220" y="68"/>
                </a:cubicBezTo>
                <a:cubicBezTo>
                  <a:pt x="226" y="68"/>
                  <a:pt x="231" y="69"/>
                  <a:pt x="234" y="71"/>
                </a:cubicBezTo>
                <a:cubicBezTo>
                  <a:pt x="240" y="74"/>
                  <a:pt x="243" y="78"/>
                  <a:pt x="243" y="85"/>
                </a:cubicBezTo>
                <a:cubicBezTo>
                  <a:pt x="266" y="85"/>
                  <a:pt x="266" y="85"/>
                  <a:pt x="266" y="85"/>
                </a:cubicBezTo>
                <a:cubicBezTo>
                  <a:pt x="266" y="73"/>
                  <a:pt x="261" y="64"/>
                  <a:pt x="253" y="58"/>
                </a:cubicBezTo>
                <a:cubicBezTo>
                  <a:pt x="244" y="51"/>
                  <a:pt x="234" y="48"/>
                  <a:pt x="222" y="48"/>
                </a:cubicBezTo>
                <a:cubicBezTo>
                  <a:pt x="207" y="48"/>
                  <a:pt x="196" y="52"/>
                  <a:pt x="189" y="58"/>
                </a:cubicBezTo>
                <a:cubicBezTo>
                  <a:pt x="184" y="62"/>
                  <a:pt x="181" y="67"/>
                  <a:pt x="179" y="73"/>
                </a:cubicBezTo>
                <a:cubicBezTo>
                  <a:pt x="179" y="73"/>
                  <a:pt x="179" y="73"/>
                  <a:pt x="179" y="73"/>
                </a:cubicBezTo>
                <a:cubicBezTo>
                  <a:pt x="179" y="74"/>
                  <a:pt x="179" y="75"/>
                  <a:pt x="178" y="76"/>
                </a:cubicBezTo>
                <a:cubicBezTo>
                  <a:pt x="176" y="89"/>
                  <a:pt x="167" y="98"/>
                  <a:pt x="153" y="98"/>
                </a:cubicBezTo>
                <a:cubicBezTo>
                  <a:pt x="131" y="98"/>
                  <a:pt x="122" y="79"/>
                  <a:pt x="122" y="60"/>
                </a:cubicBezTo>
                <a:cubicBezTo>
                  <a:pt x="122" y="40"/>
                  <a:pt x="131" y="21"/>
                  <a:pt x="153" y="21"/>
                </a:cubicBezTo>
                <a:cubicBezTo>
                  <a:pt x="166" y="21"/>
                  <a:pt x="176" y="29"/>
                  <a:pt x="178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199" y="14"/>
                  <a:pt x="178" y="0"/>
                  <a:pt x="153" y="0"/>
                </a:cubicBezTo>
                <a:cubicBezTo>
                  <a:pt x="119" y="0"/>
                  <a:pt x="99" y="24"/>
                  <a:pt x="97" y="55"/>
                </a:cubicBezTo>
                <a:cubicBezTo>
                  <a:pt x="97" y="2"/>
                  <a:pt x="97" y="2"/>
                  <a:pt x="97" y="2"/>
                </a:cubicBezTo>
                <a:cubicBezTo>
                  <a:pt x="72" y="2"/>
                  <a:pt x="72" y="2"/>
                  <a:pt x="72" y="2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90"/>
                  <a:pt x="66" y="98"/>
                  <a:pt x="48" y="98"/>
                </a:cubicBezTo>
                <a:cubicBezTo>
                  <a:pt x="28" y="98"/>
                  <a:pt x="25" y="86"/>
                  <a:pt x="25" y="73"/>
                </a:cubicBezTo>
                <a:cubicBezTo>
                  <a:pt x="25" y="2"/>
                  <a:pt x="25" y="2"/>
                  <a:pt x="25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104"/>
                  <a:pt x="18" y="119"/>
                  <a:pt x="48" y="119"/>
                </a:cubicBezTo>
                <a:cubicBezTo>
                  <a:pt x="79" y="119"/>
                  <a:pt x="97" y="104"/>
                  <a:pt x="97" y="73"/>
                </a:cubicBezTo>
                <a:cubicBezTo>
                  <a:pt x="97" y="64"/>
                  <a:pt x="97" y="64"/>
                  <a:pt x="97" y="64"/>
                </a:cubicBezTo>
                <a:cubicBezTo>
                  <a:pt x="99" y="95"/>
                  <a:pt x="119" y="119"/>
                  <a:pt x="153" y="119"/>
                </a:cubicBezTo>
                <a:cubicBezTo>
                  <a:pt x="167" y="119"/>
                  <a:pt x="179" y="115"/>
                  <a:pt x="187" y="107"/>
                </a:cubicBezTo>
                <a:cubicBezTo>
                  <a:pt x="188" y="107"/>
                  <a:pt x="189" y="108"/>
                  <a:pt x="189" y="108"/>
                </a:cubicBezTo>
                <a:cubicBezTo>
                  <a:pt x="194" y="111"/>
                  <a:pt x="202" y="114"/>
                  <a:pt x="214" y="117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34" y="121"/>
                  <a:pt x="239" y="123"/>
                  <a:pt x="242" y="125"/>
                </a:cubicBezTo>
                <a:cubicBezTo>
                  <a:pt x="245" y="127"/>
                  <a:pt x="247" y="130"/>
                  <a:pt x="247" y="133"/>
                </a:cubicBezTo>
                <a:cubicBezTo>
                  <a:pt x="247" y="140"/>
                  <a:pt x="244" y="144"/>
                  <a:pt x="237" y="147"/>
                </a:cubicBezTo>
                <a:cubicBezTo>
                  <a:pt x="233" y="148"/>
                  <a:pt x="229" y="148"/>
                  <a:pt x="223" y="148"/>
                </a:cubicBezTo>
                <a:cubicBezTo>
                  <a:pt x="213" y="148"/>
                  <a:pt x="207" y="146"/>
                  <a:pt x="203" y="141"/>
                </a:cubicBezTo>
                <a:cubicBezTo>
                  <a:pt x="201" y="139"/>
                  <a:pt x="199" y="135"/>
                  <a:pt x="198" y="13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76" y="142"/>
                  <a:pt x="180" y="151"/>
                  <a:pt x="189" y="158"/>
                </a:cubicBezTo>
                <a:cubicBezTo>
                  <a:pt x="197" y="164"/>
                  <a:pt x="209" y="168"/>
                  <a:pt x="224" y="168"/>
                </a:cubicBezTo>
                <a:cubicBezTo>
                  <a:pt x="239" y="168"/>
                  <a:pt x="250" y="164"/>
                  <a:pt x="258" y="158"/>
                </a:cubicBezTo>
                <a:cubicBezTo>
                  <a:pt x="265" y="151"/>
                  <a:pt x="269" y="143"/>
                  <a:pt x="270" y="134"/>
                </a:cubicBezTo>
                <a:cubicBezTo>
                  <a:pt x="270" y="166"/>
                  <a:pt x="270" y="166"/>
                  <a:pt x="270" y="166"/>
                </a:cubicBezTo>
                <a:cubicBezTo>
                  <a:pt x="295" y="166"/>
                  <a:pt x="295" y="166"/>
                  <a:pt x="295" y="166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343" y="119"/>
                  <a:pt x="343" y="119"/>
                  <a:pt x="343" y="119"/>
                </a:cubicBezTo>
                <a:cubicBezTo>
                  <a:pt x="343" y="99"/>
                  <a:pt x="343" y="99"/>
                  <a:pt x="343" y="99"/>
                </a:cubicBezTo>
                <a:cubicBezTo>
                  <a:pt x="295" y="99"/>
                  <a:pt x="295" y="99"/>
                  <a:pt x="295" y="99"/>
                </a:cubicBezTo>
                <a:cubicBezTo>
                  <a:pt x="295" y="73"/>
                  <a:pt x="295" y="73"/>
                  <a:pt x="295" y="73"/>
                </a:cubicBezTo>
                <a:lnTo>
                  <a:pt x="350" y="7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8" name="Text Placeholder 3"/>
          <p:cNvSpPr>
            <a:spLocks noGrp="1"/>
          </p:cNvSpPr>
          <p:nvPr>
            <p:ph type="body" idx="1"/>
          </p:nvPr>
        </p:nvSpPr>
        <p:spPr>
          <a:xfrm>
            <a:off x="612911" y="1868556"/>
            <a:ext cx="10850220" cy="390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54778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</p:sldLayoutIdLst>
  <p:transition>
    <p:fade/>
  </p:transition>
  <p:hf hdr="0" dt="0"/>
  <p:txStyles>
    <p:titleStyle>
      <a:lvl1pPr algn="l" defTabSz="1219170" rtl="0" eaLnBrk="1" latinLnBrk="0" hangingPunct="1">
        <a:lnSpc>
          <a:spcPct val="85000"/>
        </a:lnSpc>
        <a:spcBef>
          <a:spcPct val="0"/>
        </a:spcBef>
        <a:buNone/>
        <a:defRPr lang="en-US" sz="3733" b="0" kern="1200" cap="none" spc="0" baseline="0" dirty="0" smtClean="0">
          <a:solidFill>
            <a:schemeClr val="tx1"/>
          </a:solidFill>
          <a:latin typeface="+mj-lt"/>
          <a:ea typeface="+mj-ea"/>
          <a:cs typeface="Arial" pitchFamily="34" charset="0"/>
        </a:defRPr>
      </a:lvl1pPr>
    </p:titleStyle>
    <p:bodyStyle>
      <a:lvl1pPr marL="393690" indent="-393690" algn="l" defTabSz="85341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accent1"/>
        </a:buClr>
        <a:buSzPct val="80000"/>
        <a:buFont typeface="Wingdings" charset="2"/>
        <a:buChar char="§"/>
        <a:tabLst/>
        <a:defRPr lang="en-US" sz="2933" b="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72565" indent="-378875" algn="l" defTabSz="85341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accent5">
            <a:lumMod val="50000"/>
          </a:schemeClr>
        </a:buClr>
        <a:buSzPct val="100000"/>
        <a:buFont typeface=".AppleSystemUIFont" charset="0"/>
        <a:buChar char="-"/>
        <a:tabLst/>
        <a:defRPr lang="en-US" sz="2667" b="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075240" indent="-302676" algn="l" defTabSz="85341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accent1"/>
        </a:buClr>
        <a:buSzPct val="80000"/>
        <a:buFont typeface="Wingdings" charset="2"/>
        <a:buChar char="§"/>
        <a:tabLst/>
        <a:defRPr lang="en-US" sz="2400" b="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371566" indent="-296326" algn="l" defTabSz="85341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accent5">
            <a:lumMod val="50000"/>
          </a:schemeClr>
        </a:buClr>
        <a:buSzPct val="100000"/>
        <a:buFont typeface=".AppleSystemUIFont" charset="0"/>
        <a:buChar char="-"/>
        <a:tabLst/>
        <a:defRPr lang="en-US" sz="2133" b="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750440" indent="-302676" algn="l" defTabSz="853419" rtl="0" eaLnBrk="1" latinLnBrk="0" hangingPunct="1">
        <a:lnSpc>
          <a:spcPct val="200000"/>
        </a:lnSpc>
        <a:spcBef>
          <a:spcPts val="0"/>
        </a:spcBef>
        <a:buClr>
          <a:srgbClr val="18A3AC"/>
        </a:buClr>
        <a:buSzPct val="80000"/>
        <a:buFont typeface="Wingdings" charset="2"/>
        <a:buChar char="§"/>
        <a:defRPr lang="en-US" sz="2667" b="0" kern="1200" dirty="0">
          <a:solidFill>
            <a:schemeClr val="tx1"/>
          </a:solidFill>
          <a:latin typeface="+mj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38145-1243-4A41-D31B-BD9838D7C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ACGME Program Strategic Growth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4F2871-3877-476E-6172-2166FE98FB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2400" dirty="0"/>
              <a:t>Defining a Streamlined Process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7D27AD-7107-85EA-C7F6-8596D2504C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50520" y="5069658"/>
            <a:ext cx="6630440" cy="568959"/>
          </a:xfrm>
        </p:spPr>
        <p:txBody>
          <a:bodyPr/>
          <a:lstStyle/>
          <a:p>
            <a:r>
              <a:rPr lang="en-US" sz="1800" dirty="0"/>
              <a:t>Margaret Damiano, MBA</a:t>
            </a:r>
          </a:p>
          <a:p>
            <a:r>
              <a:rPr lang="en-US" sz="1800" dirty="0"/>
              <a:t>Associate Dean, Administration and Finance, ZSFG</a:t>
            </a:r>
          </a:p>
          <a:p>
            <a:endParaRPr lang="en-US" sz="1800" dirty="0"/>
          </a:p>
          <a:p>
            <a:r>
              <a:rPr lang="en-US" sz="1800" dirty="0"/>
              <a:t>Kathy Julian, MD</a:t>
            </a:r>
          </a:p>
          <a:p>
            <a:r>
              <a:rPr lang="en-US" sz="1800" dirty="0"/>
              <a:t>Associate Dean for GME</a:t>
            </a:r>
          </a:p>
        </p:txBody>
      </p:sp>
    </p:spTree>
    <p:extLst>
      <p:ext uri="{BB962C8B-B14F-4D97-AF65-F5344CB8AC3E}">
        <p14:creationId xmlns:p14="http://schemas.microsoft.com/office/powerpoint/2010/main" val="117080888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D0D59B-E149-40BC-BB44-3368ECCD3CC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D82D7F-D341-2442-9E84-C992A4D2D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500" y="61861"/>
            <a:ext cx="10898107" cy="611449"/>
          </a:xfrm>
        </p:spPr>
        <p:txBody>
          <a:bodyPr/>
          <a:lstStyle/>
          <a:p>
            <a:r>
              <a:rPr lang="en-US" sz="3600" dirty="0">
                <a:solidFill>
                  <a:schemeClr val="accent1"/>
                </a:solidFill>
              </a:rPr>
              <a:t>Strategic Growth Workgroup - Deliverables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3FAC8821-EB21-462A-9FC9-466A31CB87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41" t="2005"/>
          <a:stretch/>
        </p:blipFill>
        <p:spPr>
          <a:xfrm>
            <a:off x="461914" y="6198829"/>
            <a:ext cx="2401917" cy="5367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D9E4EA-6D04-437A-A58B-712FC7747F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8478" y="6198829"/>
            <a:ext cx="871801" cy="536786"/>
          </a:xfrm>
          <a:prstGeom prst="rect">
            <a:avLst/>
          </a:prstGeom>
        </p:spPr>
      </p:pic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8DDC5D5-5693-4A43-BF4F-AB22D34966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355" y="6283472"/>
            <a:ext cx="1694266" cy="29226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5351F46-96A5-4C7F-858A-D7F67E9A804B}"/>
              </a:ext>
            </a:extLst>
          </p:cNvPr>
          <p:cNvCxnSpPr/>
          <p:nvPr/>
        </p:nvCxnSpPr>
        <p:spPr>
          <a:xfrm>
            <a:off x="0" y="6184689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2" descr="Home | UCSF School of Medicine">
            <a:extLst>
              <a:ext uri="{FF2B5EF4-FFF2-40B4-BE49-F238E27FC236}">
                <a16:creationId xmlns:a16="http://schemas.microsoft.com/office/drawing/2014/main" id="{374AA28E-324A-4B13-85EF-0D7339E5C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689" y="6278105"/>
            <a:ext cx="1469808" cy="378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4CCA19-510F-3EC2-236C-D08D078A35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914" y="669533"/>
            <a:ext cx="10850220" cy="3909393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Deliverable 1</a:t>
            </a:r>
            <a:r>
              <a:rPr lang="en-US" sz="2400" dirty="0"/>
              <a:t>:  Recommendation of process and annual timeline to review program requests for expansion and establishment of new ACGME programs </a:t>
            </a:r>
            <a:r>
              <a:rPr lang="en-US" sz="2400" b="1" dirty="0"/>
              <a:t>Current Process</a:t>
            </a:r>
            <a:r>
              <a:rPr lang="en-US" sz="2400" dirty="0"/>
              <a:t>: each Department negotiates with individual health systems</a:t>
            </a: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Problems We Are Trying to Solve</a:t>
            </a:r>
            <a:r>
              <a:rPr lang="en-US" sz="2800" dirty="0"/>
              <a:t>:</a:t>
            </a:r>
          </a:p>
          <a:p>
            <a:pPr>
              <a:buFontTx/>
              <a:buChar char="-"/>
            </a:pPr>
            <a:r>
              <a:rPr lang="en-US" sz="2400" dirty="0"/>
              <a:t>Presently there is no streamlined process </a:t>
            </a:r>
          </a:p>
          <a:p>
            <a:pPr lvl="1">
              <a:buFontTx/>
              <a:buChar char="-"/>
            </a:pPr>
            <a:r>
              <a:rPr lang="en-US" sz="2134" dirty="0"/>
              <a:t>Each Department negotiating independently</a:t>
            </a:r>
          </a:p>
          <a:p>
            <a:pPr>
              <a:buFontTx/>
              <a:buChar char="-"/>
            </a:pPr>
            <a:r>
              <a:rPr lang="en-US" sz="2400" dirty="0"/>
              <a:t>Dependencies of decisions not included:  impacts to other health systems, programs, and other limited resources (space, parking, </a:t>
            </a:r>
            <a:r>
              <a:rPr lang="en-US" sz="2400" dirty="0" err="1"/>
              <a:t>etc</a:t>
            </a:r>
            <a:r>
              <a:rPr lang="en-US" sz="2400" dirty="0"/>
              <a:t>)</a:t>
            </a:r>
          </a:p>
          <a:p>
            <a:pPr>
              <a:buFontTx/>
              <a:buChar char="-"/>
            </a:pPr>
            <a:r>
              <a:rPr lang="en-US" sz="2400" dirty="0"/>
              <a:t>Stakeholders have different elements to bring to the discussion (strategic growth, available job markets, State of CA needs, </a:t>
            </a:r>
            <a:r>
              <a:rPr lang="en-US" sz="2400" dirty="0" err="1"/>
              <a:t>etc</a:t>
            </a:r>
            <a:r>
              <a:rPr lang="en-US" sz="2400" dirty="0"/>
              <a:t>)</a:t>
            </a:r>
          </a:p>
          <a:p>
            <a:pPr>
              <a:buFontTx/>
              <a:buChar char="-"/>
            </a:pPr>
            <a:r>
              <a:rPr lang="en-US" sz="2400" dirty="0"/>
              <a:t>Increase transparency of decision-making and opportunity for programs to put forward requests</a:t>
            </a:r>
          </a:p>
          <a:p>
            <a:pPr>
              <a:buFontTx/>
              <a:buChar char="-"/>
            </a:pPr>
            <a:r>
              <a:rPr lang="en-US" sz="2400" dirty="0"/>
              <a:t>Align decision-making timelines with ACGME timelines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94868803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D0D59B-E149-40BC-BB44-3368ECCD3CC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D82D7F-D341-2442-9E84-C992A4D2D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46" y="323255"/>
            <a:ext cx="10898107" cy="611449"/>
          </a:xfrm>
        </p:spPr>
        <p:txBody>
          <a:bodyPr/>
          <a:lstStyle/>
          <a:p>
            <a:r>
              <a:rPr lang="en-US" sz="3600" dirty="0">
                <a:solidFill>
                  <a:schemeClr val="accent1"/>
                </a:solidFill>
              </a:rPr>
              <a:t>Strategic Growth Workgroup – Request Submissions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1F369D0F-AF16-85BF-F815-BAE20470D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059" y="827540"/>
            <a:ext cx="10850220" cy="3909393"/>
          </a:xfrm>
        </p:spPr>
        <p:txBody>
          <a:bodyPr/>
          <a:lstStyle/>
          <a:p>
            <a:r>
              <a:rPr lang="en-US" dirty="0"/>
              <a:t>Process applies to following types of requests:</a:t>
            </a:r>
          </a:p>
          <a:p>
            <a:pPr marL="908040" lvl="1" indent="-514350">
              <a:buFont typeface="+mj-lt"/>
              <a:buAutoNum type="arabicPeriod"/>
            </a:pPr>
            <a:r>
              <a:rPr lang="en-US" dirty="0"/>
              <a:t>New ACGME program creation</a:t>
            </a:r>
          </a:p>
          <a:p>
            <a:pPr marL="908040" lvl="1" indent="-514350">
              <a:buFont typeface="+mj-lt"/>
              <a:buAutoNum type="arabicPeriod"/>
            </a:pPr>
            <a:r>
              <a:rPr lang="en-US" dirty="0"/>
              <a:t>Permanent complement expansion</a:t>
            </a:r>
          </a:p>
          <a:p>
            <a:pPr marL="908040" lvl="1" indent="-514350">
              <a:buFont typeface="+mj-lt"/>
              <a:buAutoNum type="arabicPeriod"/>
            </a:pPr>
            <a:r>
              <a:rPr lang="en-US" dirty="0"/>
              <a:t>Changes to clinical schedule at health systems as follows:</a:t>
            </a:r>
          </a:p>
          <a:p>
            <a:pPr marL="1210715" lvl="2" indent="-514350">
              <a:buFont typeface="+mj-lt"/>
              <a:buAutoNum type="arabicPeriod"/>
            </a:pPr>
            <a:r>
              <a:rPr lang="en-US" dirty="0"/>
              <a:t>Any increase of ZSFG FTE</a:t>
            </a:r>
          </a:p>
          <a:p>
            <a:pPr marL="1210715" lvl="2" indent="-514350">
              <a:buFont typeface="+mj-lt"/>
              <a:buAutoNum type="arabicPeriod"/>
            </a:pPr>
            <a:r>
              <a:rPr lang="en-US" dirty="0"/>
              <a:t>Any increase of 20% or more FTE at UCSF Health</a:t>
            </a:r>
          </a:p>
          <a:p>
            <a:pPr marL="1210715" lvl="2" indent="-514350">
              <a:buFont typeface="+mj-lt"/>
              <a:buAutoNum type="arabicPeriod"/>
            </a:pPr>
            <a:r>
              <a:rPr lang="en-US" dirty="0"/>
              <a:t>Any increase of 20% or more FTE at VAMC</a:t>
            </a:r>
          </a:p>
          <a:p>
            <a:pPr marL="908040" lvl="1" indent="-514350">
              <a:buFont typeface="+mj-lt"/>
              <a:buAutoNum type="arabicPeriod"/>
            </a:pPr>
            <a:r>
              <a:rPr lang="en-US" dirty="0"/>
              <a:t>Change non-ACGME program to ACGME program</a:t>
            </a:r>
          </a:p>
          <a:p>
            <a:r>
              <a:rPr lang="en-US" dirty="0"/>
              <a:t>Online submission form with standardized information request created for Department to submit and initiate the growth request process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3FAC8821-EB21-462A-9FC9-466A31CB87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41" t="2005"/>
          <a:stretch/>
        </p:blipFill>
        <p:spPr>
          <a:xfrm>
            <a:off x="461914" y="6198829"/>
            <a:ext cx="2401917" cy="5367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D9E4EA-6D04-437A-A58B-712FC7747F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8478" y="6198829"/>
            <a:ext cx="871801" cy="536786"/>
          </a:xfrm>
          <a:prstGeom prst="rect">
            <a:avLst/>
          </a:prstGeom>
        </p:spPr>
      </p:pic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8DDC5D5-5693-4A43-BF4F-AB22D34966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355" y="6283472"/>
            <a:ext cx="1694266" cy="29226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5351F46-96A5-4C7F-858A-D7F67E9A804B}"/>
              </a:ext>
            </a:extLst>
          </p:cNvPr>
          <p:cNvCxnSpPr/>
          <p:nvPr/>
        </p:nvCxnSpPr>
        <p:spPr>
          <a:xfrm>
            <a:off x="0" y="6184689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2" descr="Home | UCSF School of Medicine">
            <a:extLst>
              <a:ext uri="{FF2B5EF4-FFF2-40B4-BE49-F238E27FC236}">
                <a16:creationId xmlns:a16="http://schemas.microsoft.com/office/drawing/2014/main" id="{374AA28E-324A-4B13-85EF-0D7339E5C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689" y="6278105"/>
            <a:ext cx="1469808" cy="378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54952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694EA5-8565-CFCE-1251-9DB4DF92794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68DA46D3-D9D8-CE3D-E097-A18AF0663F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4856436"/>
              </p:ext>
            </p:extLst>
          </p:nvPr>
        </p:nvGraphicFramePr>
        <p:xfrm>
          <a:off x="526848" y="1039582"/>
          <a:ext cx="11418531" cy="5080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itle 1">
            <a:extLst>
              <a:ext uri="{FF2B5EF4-FFF2-40B4-BE49-F238E27FC236}">
                <a16:creationId xmlns:a16="http://schemas.microsoft.com/office/drawing/2014/main" id="{A8895B24-C244-BAEB-398E-E539106F5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848" y="249262"/>
            <a:ext cx="10898107" cy="611449"/>
          </a:xfrm>
        </p:spPr>
        <p:txBody>
          <a:bodyPr/>
          <a:lstStyle/>
          <a:p>
            <a:r>
              <a:rPr lang="en-US" sz="3600" dirty="0">
                <a:solidFill>
                  <a:schemeClr val="accent1"/>
                </a:solidFill>
              </a:rPr>
              <a:t>Strategic Growth Workgroup – Proposed Approval Process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D103291E-0324-DBAA-22B9-540B0E59D58C}"/>
              </a:ext>
            </a:extLst>
          </p:cNvPr>
          <p:cNvSpPr/>
          <p:nvPr/>
        </p:nvSpPr>
        <p:spPr bwMode="auto">
          <a:xfrm>
            <a:off x="8951455" y="3621502"/>
            <a:ext cx="204537" cy="938463"/>
          </a:xfrm>
          <a:prstGeom prst="homePlate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F852FA9B-7E8D-9C74-8503-CDDF8C1AE58B}"/>
              </a:ext>
            </a:extLst>
          </p:cNvPr>
          <p:cNvSpPr/>
          <p:nvPr/>
        </p:nvSpPr>
        <p:spPr bwMode="auto">
          <a:xfrm>
            <a:off x="7020065" y="4011168"/>
            <a:ext cx="658368" cy="365760"/>
          </a:xfrm>
          <a:prstGeom prst="rightArrow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C48E4C36-AC09-00BD-7D80-FE4EEDB1EF7A}"/>
              </a:ext>
            </a:extLst>
          </p:cNvPr>
          <p:cNvSpPr/>
          <p:nvPr/>
        </p:nvSpPr>
        <p:spPr bwMode="auto">
          <a:xfrm>
            <a:off x="4746257" y="4011168"/>
            <a:ext cx="658368" cy="365760"/>
          </a:xfrm>
          <a:prstGeom prst="rightArrow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7AA20723-B1BF-22ED-D7C2-C637804AE218}"/>
              </a:ext>
            </a:extLst>
          </p:cNvPr>
          <p:cNvSpPr/>
          <p:nvPr/>
        </p:nvSpPr>
        <p:spPr bwMode="auto">
          <a:xfrm>
            <a:off x="2478578" y="4029456"/>
            <a:ext cx="658368" cy="365760"/>
          </a:xfrm>
          <a:prstGeom prst="rightArrow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DB8CCD39-5411-A0ED-9278-C06086BD9E3F}"/>
              </a:ext>
            </a:extLst>
          </p:cNvPr>
          <p:cNvSpPr/>
          <p:nvPr/>
        </p:nvSpPr>
        <p:spPr bwMode="auto">
          <a:xfrm>
            <a:off x="9384238" y="4035552"/>
            <a:ext cx="658368" cy="365760"/>
          </a:xfrm>
          <a:prstGeom prst="rightArrow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5AB349-1471-83A5-3AC2-356CF971E916}"/>
              </a:ext>
            </a:extLst>
          </p:cNvPr>
          <p:cNvSpPr txBox="1"/>
          <p:nvPr/>
        </p:nvSpPr>
        <p:spPr bwMode="auto">
          <a:xfrm>
            <a:off x="2807762" y="6501016"/>
            <a:ext cx="5803392" cy="215444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/>
              <a:t>*ACGME Expansion Committee members seek input prior to meeting</a:t>
            </a:r>
          </a:p>
        </p:txBody>
      </p:sp>
    </p:spTree>
    <p:extLst>
      <p:ext uri="{BB962C8B-B14F-4D97-AF65-F5344CB8AC3E}">
        <p14:creationId xmlns:p14="http://schemas.microsoft.com/office/powerpoint/2010/main" val="14142578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D0D59B-E149-40BC-BB44-3368ECCD3CC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D82D7F-D341-2442-9E84-C992A4D2D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94" y="435185"/>
            <a:ext cx="10898107" cy="611449"/>
          </a:xfrm>
        </p:spPr>
        <p:txBody>
          <a:bodyPr/>
          <a:lstStyle/>
          <a:p>
            <a:r>
              <a:rPr lang="en-US" sz="3600" dirty="0">
                <a:solidFill>
                  <a:schemeClr val="accent1"/>
                </a:solidFill>
              </a:rPr>
              <a:t>Strategic Growth Workgroup – Project Plan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3FAC8821-EB21-462A-9FC9-466A31CB87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41" t="2005"/>
          <a:stretch/>
        </p:blipFill>
        <p:spPr>
          <a:xfrm>
            <a:off x="461914" y="6198829"/>
            <a:ext cx="2401917" cy="5367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D9E4EA-6D04-437A-A58B-712FC7747F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8478" y="6198829"/>
            <a:ext cx="871801" cy="536786"/>
          </a:xfrm>
          <a:prstGeom prst="rect">
            <a:avLst/>
          </a:prstGeom>
        </p:spPr>
      </p:pic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8DDC5D5-5693-4A43-BF4F-AB22D34966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355" y="6283472"/>
            <a:ext cx="1694266" cy="29226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5351F46-96A5-4C7F-858A-D7F67E9A804B}"/>
              </a:ext>
            </a:extLst>
          </p:cNvPr>
          <p:cNvCxnSpPr/>
          <p:nvPr/>
        </p:nvCxnSpPr>
        <p:spPr>
          <a:xfrm>
            <a:off x="0" y="6184689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2" descr="Home | UCSF School of Medicine">
            <a:extLst>
              <a:ext uri="{FF2B5EF4-FFF2-40B4-BE49-F238E27FC236}">
                <a16:creationId xmlns:a16="http://schemas.microsoft.com/office/drawing/2014/main" id="{374AA28E-324A-4B13-85EF-0D7339E5C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689" y="6278105"/>
            <a:ext cx="1469808" cy="378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DCCE6680-7A70-1326-C7ED-C260588CA931}"/>
              </a:ext>
            </a:extLst>
          </p:cNvPr>
          <p:cNvSpPr txBox="1">
            <a:spLocks/>
          </p:cNvSpPr>
          <p:nvPr/>
        </p:nvSpPr>
        <p:spPr>
          <a:xfrm>
            <a:off x="490594" y="36046"/>
            <a:ext cx="10898107" cy="611449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rmAutofit/>
          </a:bodyPr>
          <a:lstStyle>
            <a:lvl1pPr algn="l" defTabSz="121917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3733" b="0" kern="1200" cap="none" spc="0" baseline="0" dirty="0" smtClean="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Updates</a:t>
            </a:r>
          </a:p>
        </p:txBody>
      </p:sp>
      <p:pic>
        <p:nvPicPr>
          <p:cNvPr id="9" name="Picture 8" descr="A screenshot of a spreadsheet&#10;&#10;Description automatically generated">
            <a:extLst>
              <a:ext uri="{FF2B5EF4-FFF2-40B4-BE49-F238E27FC236}">
                <a16:creationId xmlns:a16="http://schemas.microsoft.com/office/drawing/2014/main" id="{EBC9452B-0882-6B72-7128-60F29DFD3E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326" y="1060773"/>
            <a:ext cx="9306522" cy="503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81509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D0D59B-E149-40BC-BB44-3368ECCD3CC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1F369D0F-AF16-85BF-F815-BAE20470D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883" y="1106366"/>
            <a:ext cx="10850220" cy="3909393"/>
          </a:xfrm>
        </p:spPr>
        <p:txBody>
          <a:bodyPr/>
          <a:lstStyle/>
          <a:p>
            <a:r>
              <a:rPr lang="en-US" sz="2000" dirty="0"/>
              <a:t>Why does the Dean need to approve ACGME Expansion Committee’s Decision</a:t>
            </a:r>
          </a:p>
          <a:p>
            <a:pPr lvl="1"/>
            <a:r>
              <a:rPr lang="en-US" sz="2000" dirty="0"/>
              <a:t>SOM is Sponsoring Institution for GME</a:t>
            </a:r>
          </a:p>
          <a:p>
            <a:pPr lvl="1"/>
            <a:r>
              <a:rPr lang="en-US" sz="2000" dirty="0"/>
              <a:t>Would be unusual for Dean to override expansion committee approval</a:t>
            </a:r>
          </a:p>
          <a:p>
            <a:r>
              <a:rPr lang="en-US" sz="2000" dirty="0"/>
              <a:t>How is a decision made if respective health systems disagree?</a:t>
            </a:r>
          </a:p>
          <a:p>
            <a:pPr lvl="1"/>
            <a:r>
              <a:rPr lang="en-US" sz="2000" dirty="0"/>
              <a:t>Committee will need to discuss</a:t>
            </a:r>
          </a:p>
          <a:p>
            <a:r>
              <a:rPr lang="en-US" sz="2000" dirty="0"/>
              <a:t>Should ACGME RRC approve before expansion committee?</a:t>
            </a:r>
          </a:p>
          <a:p>
            <a:pPr lvl="1"/>
            <a:r>
              <a:rPr lang="en-US" sz="2000" dirty="0"/>
              <a:t>Unusual for ACGME RRC to not approve growth request</a:t>
            </a:r>
          </a:p>
          <a:p>
            <a:r>
              <a:rPr lang="en-US" sz="2000" dirty="0"/>
              <a:t>Won’t this timeline take too long? </a:t>
            </a:r>
          </a:p>
          <a:p>
            <a:pPr lvl="1"/>
            <a:r>
              <a:rPr lang="en-US" sz="2000" dirty="0"/>
              <a:t>Quarterly requests to expansion committee; three-month process</a:t>
            </a:r>
          </a:p>
          <a:p>
            <a:r>
              <a:rPr lang="en-US" sz="2000" dirty="0"/>
              <a:t>Does initiation of non-ACGME program need to be approved by expansion committee?</a:t>
            </a:r>
          </a:p>
          <a:p>
            <a:pPr lvl="1"/>
            <a:r>
              <a:rPr lang="en-US" sz="2000" dirty="0"/>
              <a:t>No, starting non-ACGME program will require GMEC approval only UNLESS non-ACGME program converting to ACGME program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3FAC8821-EB21-462A-9FC9-466A31CB87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41" t="2005"/>
          <a:stretch/>
        </p:blipFill>
        <p:spPr>
          <a:xfrm>
            <a:off x="461914" y="6198829"/>
            <a:ext cx="2401917" cy="5367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D9E4EA-6D04-437A-A58B-712FC7747F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8478" y="6198829"/>
            <a:ext cx="871801" cy="536786"/>
          </a:xfrm>
          <a:prstGeom prst="rect">
            <a:avLst/>
          </a:prstGeom>
        </p:spPr>
      </p:pic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8DDC5D5-5693-4A43-BF4F-AB22D34966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355" y="6283472"/>
            <a:ext cx="1694266" cy="29226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5351F46-96A5-4C7F-858A-D7F67E9A804B}"/>
              </a:ext>
            </a:extLst>
          </p:cNvPr>
          <p:cNvCxnSpPr/>
          <p:nvPr/>
        </p:nvCxnSpPr>
        <p:spPr>
          <a:xfrm>
            <a:off x="0" y="6184689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2" descr="Home | UCSF School of Medicine">
            <a:extLst>
              <a:ext uri="{FF2B5EF4-FFF2-40B4-BE49-F238E27FC236}">
                <a16:creationId xmlns:a16="http://schemas.microsoft.com/office/drawing/2014/main" id="{374AA28E-324A-4B13-85EF-0D7339E5C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689" y="6278105"/>
            <a:ext cx="1469808" cy="378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DCCE6680-7A70-1326-C7ED-C260588CA931}"/>
              </a:ext>
            </a:extLst>
          </p:cNvPr>
          <p:cNvSpPr txBox="1">
            <a:spLocks/>
          </p:cNvSpPr>
          <p:nvPr/>
        </p:nvSpPr>
        <p:spPr>
          <a:xfrm>
            <a:off x="437970" y="401502"/>
            <a:ext cx="10898107" cy="611449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rmAutofit/>
          </a:bodyPr>
          <a:lstStyle>
            <a:lvl1pPr algn="l" defTabSz="121917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3733" b="0" kern="1200" cap="none" spc="0" baseline="0" dirty="0" smtClean="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Frequently Asked Questions</a:t>
            </a:r>
          </a:p>
        </p:txBody>
      </p:sp>
    </p:spTree>
    <p:extLst>
      <p:ext uri="{BB962C8B-B14F-4D97-AF65-F5344CB8AC3E}">
        <p14:creationId xmlns:p14="http://schemas.microsoft.com/office/powerpoint/2010/main" val="165954177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D0D59B-E149-40BC-BB44-3368ECCD3CC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1F369D0F-AF16-85BF-F815-BAE20470D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883" y="1106366"/>
            <a:ext cx="10850220" cy="3909393"/>
          </a:xfrm>
        </p:spPr>
        <p:txBody>
          <a:bodyPr/>
          <a:lstStyle/>
          <a:p>
            <a:r>
              <a:rPr lang="en-US" sz="2000" b="0" i="0" u="none" strike="noStrike" dirty="0">
                <a:effectLst/>
              </a:rPr>
              <a:t>Given limited resources, how will we ensure that the available funds are distributed equitably to departments [rather than first come, first served, and then run out of money]?</a:t>
            </a:r>
          </a:p>
          <a:p>
            <a:pPr lvl="1"/>
            <a:r>
              <a:rPr lang="en-US" sz="1800" dirty="0"/>
              <a:t>Will await final funds flow and then will need to distribute funding throughout AY</a:t>
            </a:r>
            <a:endParaRPr lang="en-US" sz="1800" b="0" i="0" u="none" strike="noStrike" dirty="0">
              <a:effectLst/>
            </a:endParaRPr>
          </a:p>
          <a:p>
            <a:r>
              <a:rPr lang="en-US" sz="2000" b="0" i="0" u="none" strike="noStrike" dirty="0">
                <a:effectLst/>
              </a:rPr>
              <a:t>Given limited resources, what criteria will be used to prioritize requests [so that decisions are not seen as arbitrary]?</a:t>
            </a:r>
          </a:p>
          <a:p>
            <a:pPr lvl="1"/>
            <a:r>
              <a:rPr lang="en-US" sz="1800" dirty="0"/>
              <a:t>The growth committee does have criteria but will need to work on prioritization and making this transparent</a:t>
            </a:r>
            <a:endParaRPr lang="en-US" sz="1800" b="0" i="0" u="none" strike="noStrike" dirty="0">
              <a:effectLst/>
            </a:endParaRPr>
          </a:p>
          <a:p>
            <a:r>
              <a:rPr lang="en-US" sz="2000" b="0" i="0" u="none" strike="noStrike" dirty="0">
                <a:effectLst/>
              </a:rPr>
              <a:t>If a program has already been approved by the RRC for a larger complement</a:t>
            </a:r>
            <a:r>
              <a:rPr lang="en-US" sz="2000" dirty="0"/>
              <a:t>, </a:t>
            </a:r>
            <a:r>
              <a:rPr lang="en-US" sz="2000" b="0" i="0" u="none" strike="noStrike" dirty="0">
                <a:effectLst/>
              </a:rPr>
              <a:t>do they have to go through this process?</a:t>
            </a:r>
          </a:p>
          <a:p>
            <a:pPr lvl="1"/>
            <a:r>
              <a:rPr lang="en-US" sz="1800" dirty="0"/>
              <a:t>Yes</a:t>
            </a:r>
          </a:p>
          <a:p>
            <a:r>
              <a:rPr lang="en-US" sz="2000" b="0" i="0" u="none" strike="noStrike" dirty="0">
                <a:effectLst/>
              </a:rPr>
              <a:t>What happens if the available funds are exhausted, but a department is required by their RRC to increase their complement?</a:t>
            </a:r>
          </a:p>
          <a:p>
            <a:pPr lvl="1"/>
            <a:r>
              <a:rPr lang="en-US" sz="1800" dirty="0"/>
              <a:t>We have not seen this occur (yet), but if it were to occur, the DIO would work with the involved Department and Health System(s)</a:t>
            </a:r>
            <a:endParaRPr lang="en-US" sz="1800" b="0" i="0" u="none" strike="noStrike" dirty="0">
              <a:effectLst/>
            </a:endParaRPr>
          </a:p>
          <a:p>
            <a:endParaRPr lang="en-US" sz="1800" b="0" i="0" u="none" strike="noStrike" dirty="0">
              <a:solidFill>
                <a:srgbClr val="212121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3FAC8821-EB21-462A-9FC9-466A31CB87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41" t="2005"/>
          <a:stretch/>
        </p:blipFill>
        <p:spPr>
          <a:xfrm>
            <a:off x="461914" y="6198829"/>
            <a:ext cx="2401917" cy="5367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D9E4EA-6D04-437A-A58B-712FC7747F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8478" y="6198829"/>
            <a:ext cx="871801" cy="536786"/>
          </a:xfrm>
          <a:prstGeom prst="rect">
            <a:avLst/>
          </a:prstGeom>
        </p:spPr>
      </p:pic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8DDC5D5-5693-4A43-BF4F-AB22D34966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355" y="6283472"/>
            <a:ext cx="1694266" cy="29226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5351F46-96A5-4C7F-858A-D7F67E9A804B}"/>
              </a:ext>
            </a:extLst>
          </p:cNvPr>
          <p:cNvCxnSpPr/>
          <p:nvPr/>
        </p:nvCxnSpPr>
        <p:spPr>
          <a:xfrm>
            <a:off x="0" y="6184689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2" descr="Home | UCSF School of Medicine">
            <a:extLst>
              <a:ext uri="{FF2B5EF4-FFF2-40B4-BE49-F238E27FC236}">
                <a16:creationId xmlns:a16="http://schemas.microsoft.com/office/drawing/2014/main" id="{374AA28E-324A-4B13-85EF-0D7339E5C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689" y="6278105"/>
            <a:ext cx="1469808" cy="378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DCCE6680-7A70-1326-C7ED-C260588CA931}"/>
              </a:ext>
            </a:extLst>
          </p:cNvPr>
          <p:cNvSpPr txBox="1">
            <a:spLocks/>
          </p:cNvSpPr>
          <p:nvPr/>
        </p:nvSpPr>
        <p:spPr>
          <a:xfrm>
            <a:off x="437970" y="401502"/>
            <a:ext cx="10898107" cy="611449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rmAutofit/>
          </a:bodyPr>
          <a:lstStyle>
            <a:lvl1pPr algn="l" defTabSz="121917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3733" b="0" kern="1200" cap="none" spc="0" baseline="0" dirty="0" smtClean="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Frequently Asked Questions</a:t>
            </a:r>
          </a:p>
        </p:txBody>
      </p:sp>
    </p:spTree>
    <p:extLst>
      <p:ext uri="{BB962C8B-B14F-4D97-AF65-F5344CB8AC3E}">
        <p14:creationId xmlns:p14="http://schemas.microsoft.com/office/powerpoint/2010/main" val="3095275673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D0D59B-E149-40BC-BB44-3368ECCD3CC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1F369D0F-AF16-85BF-F815-BAE20470D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970" y="1106366"/>
            <a:ext cx="10850220" cy="3909393"/>
          </a:xfrm>
        </p:spPr>
        <p:txBody>
          <a:bodyPr/>
          <a:lstStyle/>
          <a:p>
            <a:r>
              <a:rPr lang="en-US" sz="2400" dirty="0"/>
              <a:t>Concerns about this process?</a:t>
            </a:r>
          </a:p>
          <a:p>
            <a:r>
              <a:rPr lang="en-US" sz="2400" dirty="0"/>
              <a:t>Discussion with Dean, Health System Leaders and Executive Oversight Committee</a:t>
            </a:r>
          </a:p>
          <a:p>
            <a:pPr lvl="1"/>
            <a:r>
              <a:rPr lang="en-US" sz="2134" dirty="0"/>
              <a:t>Departments should NOT be able to fund ACGME program expansion if denied by growth committee</a:t>
            </a:r>
          </a:p>
          <a:p>
            <a:r>
              <a:rPr lang="en-US" sz="2400" dirty="0"/>
              <a:t>Final UCSF Health amount towards growth pending final funds flow</a:t>
            </a:r>
          </a:p>
          <a:p>
            <a:r>
              <a:rPr lang="en-US" sz="2400"/>
              <a:t>Soliciting </a:t>
            </a:r>
            <a:r>
              <a:rPr lang="en-US" sz="2400" dirty="0"/>
              <a:t>nomination/voting for Chair members of expansion committee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3FAC8821-EB21-462A-9FC9-466A31CB87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41" t="2005"/>
          <a:stretch/>
        </p:blipFill>
        <p:spPr>
          <a:xfrm>
            <a:off x="461914" y="6198829"/>
            <a:ext cx="2401917" cy="5367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D9E4EA-6D04-437A-A58B-712FC7747F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8478" y="6198829"/>
            <a:ext cx="871801" cy="536786"/>
          </a:xfrm>
          <a:prstGeom prst="rect">
            <a:avLst/>
          </a:prstGeom>
        </p:spPr>
      </p:pic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8DDC5D5-5693-4A43-BF4F-AB22D34966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355" y="6283472"/>
            <a:ext cx="1694266" cy="29226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5351F46-96A5-4C7F-858A-D7F67E9A804B}"/>
              </a:ext>
            </a:extLst>
          </p:cNvPr>
          <p:cNvCxnSpPr/>
          <p:nvPr/>
        </p:nvCxnSpPr>
        <p:spPr>
          <a:xfrm>
            <a:off x="0" y="6184689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2" descr="Home | UCSF School of Medicine">
            <a:extLst>
              <a:ext uri="{FF2B5EF4-FFF2-40B4-BE49-F238E27FC236}">
                <a16:creationId xmlns:a16="http://schemas.microsoft.com/office/drawing/2014/main" id="{374AA28E-324A-4B13-85EF-0D7339E5C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689" y="6278105"/>
            <a:ext cx="1469808" cy="378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DCCE6680-7A70-1326-C7ED-C260588CA931}"/>
              </a:ext>
            </a:extLst>
          </p:cNvPr>
          <p:cNvSpPr txBox="1">
            <a:spLocks/>
          </p:cNvSpPr>
          <p:nvPr/>
        </p:nvSpPr>
        <p:spPr>
          <a:xfrm>
            <a:off x="437970" y="401502"/>
            <a:ext cx="10898107" cy="611449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rmAutofit/>
          </a:bodyPr>
          <a:lstStyle>
            <a:lvl1pPr algn="l" defTabSz="121917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3733" b="0" kern="1200" cap="none" spc="0" baseline="0" dirty="0" smtClean="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Questions/Comments</a:t>
            </a:r>
          </a:p>
        </p:txBody>
      </p:sp>
    </p:spTree>
    <p:extLst>
      <p:ext uri="{BB962C8B-B14F-4D97-AF65-F5344CB8AC3E}">
        <p14:creationId xmlns:p14="http://schemas.microsoft.com/office/powerpoint/2010/main" val="254445246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UCSF Contemporary">
  <a:themeElements>
    <a:clrScheme name="Custom 2">
      <a:dk1>
        <a:srgbClr val="052049"/>
      </a:dk1>
      <a:lt1>
        <a:srgbClr val="FFFFFF"/>
      </a:lt1>
      <a:dk2>
        <a:srgbClr val="052049"/>
      </a:dk2>
      <a:lt2>
        <a:srgbClr val="FFFFFF"/>
      </a:lt2>
      <a:accent1>
        <a:srgbClr val="178CCB"/>
      </a:accent1>
      <a:accent2>
        <a:srgbClr val="18A3AC"/>
      </a:accent2>
      <a:accent3>
        <a:srgbClr val="90BD31"/>
      </a:accent3>
      <a:accent4>
        <a:srgbClr val="F48024"/>
      </a:accent4>
      <a:accent5>
        <a:srgbClr val="C7CED1"/>
      </a:accent5>
      <a:accent6>
        <a:srgbClr val="716FB2"/>
      </a:accent6>
      <a:hlink>
        <a:srgbClr val="178CCB"/>
      </a:hlink>
      <a:folHlink>
        <a:srgbClr val="5C6A70"/>
      </a:folHlink>
    </a:clrScheme>
    <a:fontScheme name="UCSF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3_UCSF-16x9-FontA_test2" id="{24DA3907-1B0C-0B4F-8531-D21433304D1E}" vid="{5AF78529-A89B-1E41-BE10-0E2BEF66F84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10313</TotalTime>
  <Words>788</Words>
  <Application>Microsoft Macintosh PowerPoint</Application>
  <PresentationFormat>Widescreen</PresentationFormat>
  <Paragraphs>104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.AppleSystemUIFont</vt:lpstr>
      <vt:lpstr>Arial</vt:lpstr>
      <vt:lpstr>Calibri</vt:lpstr>
      <vt:lpstr>Garamond</vt:lpstr>
      <vt:lpstr>LucidaGrande</vt:lpstr>
      <vt:lpstr>Wingdings</vt:lpstr>
      <vt:lpstr>UCSF Contemporary</vt:lpstr>
      <vt:lpstr>ACGME Program Strategic Growth</vt:lpstr>
      <vt:lpstr>Strategic Growth Workgroup - Deliverables</vt:lpstr>
      <vt:lpstr>Strategic Growth Workgroup – Request Submissions</vt:lpstr>
      <vt:lpstr>Strategic Growth Workgroup – Proposed Approval Process</vt:lpstr>
      <vt:lpstr>Strategic Growth Workgroup – Project Plan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Bamberg, Wynne</dc:creator>
  <cp:lastModifiedBy>Julian, Katherine</cp:lastModifiedBy>
  <cp:revision>418</cp:revision>
  <cp:lastPrinted>2022-08-17T16:42:33Z</cp:lastPrinted>
  <dcterms:created xsi:type="dcterms:W3CDTF">2021-09-07T21:28:13Z</dcterms:created>
  <dcterms:modified xsi:type="dcterms:W3CDTF">2023-09-13T15:27:19Z</dcterms:modified>
</cp:coreProperties>
</file>