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32" r:id="rId4"/>
    <p:sldMasterId id="2147483952" r:id="rId5"/>
    <p:sldMasterId id="2147483971" r:id="rId6"/>
  </p:sldMasterIdLst>
  <p:notesMasterIdLst>
    <p:notesMasterId r:id="rId18"/>
  </p:notesMasterIdLst>
  <p:handoutMasterIdLst>
    <p:handoutMasterId r:id="rId19"/>
  </p:handoutMasterIdLst>
  <p:sldIdLst>
    <p:sldId id="406" r:id="rId7"/>
    <p:sldId id="514" r:id="rId8"/>
    <p:sldId id="319" r:id="rId9"/>
    <p:sldId id="320" r:id="rId10"/>
    <p:sldId id="547" r:id="rId11"/>
    <p:sldId id="544" r:id="rId12"/>
    <p:sldId id="546" r:id="rId13"/>
    <p:sldId id="545" r:id="rId14"/>
    <p:sldId id="548" r:id="rId15"/>
    <p:sldId id="549" r:id="rId16"/>
    <p:sldId id="4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80" userDrawn="1">
          <p15:clr>
            <a:srgbClr val="A4A3A4"/>
          </p15:clr>
        </p15:guide>
        <p15:guide id="2" orient="horz" pos="3477" userDrawn="1">
          <p15:clr>
            <a:srgbClr val="A4A3A4"/>
          </p15:clr>
        </p15:guide>
        <p15:guide id="3" orient="horz" pos="4032" userDrawn="1">
          <p15:clr>
            <a:srgbClr val="A4A3A4"/>
          </p15:clr>
        </p15:guide>
        <p15:guide id="4" orient="horz" pos="2160" userDrawn="1">
          <p15:clr>
            <a:srgbClr val="A4A3A4"/>
          </p15:clr>
        </p15:guide>
        <p15:guide id="5" orient="horz" pos="287" userDrawn="1">
          <p15:clr>
            <a:srgbClr val="A4A3A4"/>
          </p15:clr>
        </p15:guide>
        <p15:guide id="6" orient="horz" pos="1464" userDrawn="1">
          <p15:clr>
            <a:srgbClr val="A4A3A4"/>
          </p15:clr>
        </p15:guide>
        <p15:guide id="7" orient="horz" pos="535" userDrawn="1">
          <p15:clr>
            <a:srgbClr val="A4A3A4"/>
          </p15:clr>
        </p15:guide>
        <p15:guide id="8" orient="horz" pos="3938" userDrawn="1">
          <p15:clr>
            <a:srgbClr val="A4A3A4"/>
          </p15:clr>
        </p15:guide>
        <p15:guide id="9" orient="horz" pos="231" userDrawn="1">
          <p15:clr>
            <a:srgbClr val="A4A3A4"/>
          </p15:clr>
        </p15:guide>
        <p15:guide id="10" pos="336" userDrawn="1">
          <p15:clr>
            <a:srgbClr val="A4A3A4"/>
          </p15:clr>
        </p15:guide>
        <p15:guide id="11" pos="7373" userDrawn="1">
          <p15:clr>
            <a:srgbClr val="A4A3A4"/>
          </p15:clr>
        </p15:guide>
        <p15:guide id="12" pos="3840" userDrawn="1">
          <p15:clr>
            <a:srgbClr val="A4A3A4"/>
          </p15:clr>
        </p15:guide>
        <p15:guide id="13" pos="608" userDrawn="1">
          <p15:clr>
            <a:srgbClr val="A4A3A4"/>
          </p15:clr>
        </p15:guide>
        <p15:guide id="14" pos="1872" userDrawn="1">
          <p15:clr>
            <a:srgbClr val="A4A3A4"/>
          </p15:clr>
        </p15:guide>
        <p15:guide id="15" pos="7032" userDrawn="1">
          <p15:clr>
            <a:srgbClr val="A4A3A4"/>
          </p15:clr>
        </p15:guide>
        <p15:guide id="16" pos="2400" userDrawn="1">
          <p15:clr>
            <a:srgbClr val="A4A3A4"/>
          </p15:clr>
        </p15:guide>
        <p15:guide id="17" pos="5400" userDrawn="1">
          <p15:clr>
            <a:srgbClr val="A4A3A4"/>
          </p15:clr>
        </p15:guide>
      </p15:sldGuideLst>
    </p:ext>
    <p:ext uri="{2D200454-40CA-4A62-9FC3-DE9A4176ACB9}">
      <p15:notesGuideLst xmlns:p15="http://schemas.microsoft.com/office/powerpoint/2012/main">
        <p15:guide id="1" orient="horz" pos="2550" userDrawn="1">
          <p15:clr>
            <a:srgbClr val="A4A3A4"/>
          </p15:clr>
        </p15:guide>
        <p15:guide id="2" orient="horz" pos="5451" userDrawn="1">
          <p15:clr>
            <a:srgbClr val="A4A3A4"/>
          </p15:clr>
        </p15:guide>
        <p15:guide id="3" orient="horz" pos="5682" userDrawn="1">
          <p15:clr>
            <a:srgbClr val="A4A3A4"/>
          </p15:clr>
        </p15:guide>
        <p15:guide id="4" pos="286" userDrawn="1">
          <p15:clr>
            <a:srgbClr val="A4A3A4"/>
          </p15:clr>
        </p15:guide>
        <p15:guide id="5" pos="4033"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nville, Janhavi" initials="BJ" lastIdx="2" clrIdx="0">
    <p:extLst>
      <p:ext uri="{19B8F6BF-5375-455C-9EA6-DF929625EA0E}">
        <p15:presenceInfo xmlns:p15="http://schemas.microsoft.com/office/powerpoint/2012/main" userId="S-1-5-21-2695169584-3817918341-3537416689-113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7A81FF"/>
    <a:srgbClr val="FFDA49"/>
    <a:srgbClr val="FFEA49"/>
    <a:srgbClr val="FFFD78"/>
    <a:srgbClr val="385592"/>
    <a:srgbClr val="94AAD8"/>
    <a:srgbClr val="F48024"/>
    <a:srgbClr val="90BD31"/>
    <a:srgbClr val="18A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E6CB8B-48FE-4F2C-9465-EC20C789492D}" v="280" dt="2023-01-18T22:08:33.903"/>
    <p1510:client id="{13AC9514-2082-994E-967A-A6C2DB65DE84}" v="12" dt="2023-01-17T23:45:35.877"/>
    <p1510:client id="{89FC87B9-36FF-4CCD-B6DF-49171060C284}" v="25" dt="2023-01-19T00:04:44.309"/>
    <p1510:client id="{9482FF74-AC53-461B-96C0-FE7DA0365AAA}" v="6" dt="2023-01-18T15:44:31.713"/>
    <p1510:client id="{DFD08DDB-72E0-464D-945D-DE16C29EB35A}" v="56" dt="2023-08-31T23:59:08.008"/>
    <p1510:client id="{E2DB44D7-B77B-4B4B-9167-EAC2D9951560}" v="4" dt="2023-01-18T16:05:19.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07" autoAdjust="0"/>
    <p:restoredTop sz="95833" autoAdjust="0"/>
  </p:normalViewPr>
  <p:slideViewPr>
    <p:cSldViewPr snapToGrid="0" showGuides="1">
      <p:cViewPr varScale="1">
        <p:scale>
          <a:sx n="114" d="100"/>
          <a:sy n="114" d="100"/>
        </p:scale>
        <p:origin x="176" y="384"/>
      </p:cViewPr>
      <p:guideLst>
        <p:guide orient="horz" pos="1080"/>
        <p:guide orient="horz" pos="3477"/>
        <p:guide orient="horz" pos="4032"/>
        <p:guide orient="horz" pos="2160"/>
        <p:guide orient="horz" pos="287"/>
        <p:guide orient="horz" pos="1464"/>
        <p:guide orient="horz" pos="535"/>
        <p:guide orient="horz" pos="3938"/>
        <p:guide orient="horz" pos="231"/>
        <p:guide pos="336"/>
        <p:guide pos="7373"/>
        <p:guide pos="3840"/>
        <p:guide pos="608"/>
        <p:guide pos="1872"/>
        <p:guide pos="7032"/>
        <p:guide pos="2400"/>
        <p:guide pos="5400"/>
      </p:guideLst>
    </p:cSldViewPr>
  </p:slideViewPr>
  <p:notesTextViewPr>
    <p:cViewPr>
      <p:scale>
        <a:sx n="100" d="100"/>
        <a:sy n="100" d="100"/>
      </p:scale>
      <p:origin x="0" y="0"/>
    </p:cViewPr>
  </p:notesTextViewPr>
  <p:sorterViewPr>
    <p:cViewPr>
      <p:scale>
        <a:sx n="71" d="100"/>
        <a:sy n="71" d="100"/>
      </p:scale>
      <p:origin x="0" y="0"/>
    </p:cViewPr>
  </p:sorterViewPr>
  <p:notesViewPr>
    <p:cSldViewPr snapToGrid="0">
      <p:cViewPr varScale="1">
        <p:scale>
          <a:sx n="70" d="100"/>
          <a:sy n="70" d="100"/>
        </p:scale>
        <p:origin x="-3450" y="-114"/>
      </p:cViewPr>
      <p:guideLst>
        <p:guide orient="horz" pos="2550"/>
        <p:guide orient="horz" pos="5451"/>
        <p:guide orient="horz" pos="5682"/>
        <p:guide pos="286"/>
        <p:guide pos="403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a Fladd" clId="Web-{DFD08DDB-72E0-464D-945D-DE16C29EB35A}"/>
    <pc:docChg chg="modSld">
      <pc:chgData name="Cara Fladd" userId="" providerId="" clId="Web-{DFD08DDB-72E0-464D-945D-DE16C29EB35A}" dt="2023-08-31T23:59:08.008" v="55" actId="20577"/>
      <pc:docMkLst>
        <pc:docMk/>
      </pc:docMkLst>
      <pc:sldChg chg="modSp">
        <pc:chgData name="Cara Fladd" userId="" providerId="" clId="Web-{DFD08DDB-72E0-464D-945D-DE16C29EB35A}" dt="2023-08-31T23:59:08.008" v="55" actId="20577"/>
        <pc:sldMkLst>
          <pc:docMk/>
          <pc:sldMk cId="2549730782" sldId="545"/>
        </pc:sldMkLst>
        <pc:spChg chg="mod">
          <ac:chgData name="Cara Fladd" userId="" providerId="" clId="Web-{DFD08DDB-72E0-464D-945D-DE16C29EB35A}" dt="2023-08-31T23:59:08.008" v="55" actId="20577"/>
          <ac:spMkLst>
            <pc:docMk/>
            <pc:sldMk cId="2549730782" sldId="545"/>
            <ac:spMk id="3" creationId="{6EA52BC2-7820-EDF0-42C9-D179A557F2FA}"/>
          </ac:spMkLst>
        </pc:spChg>
        <pc:spChg chg="mod">
          <ac:chgData name="Cara Fladd" userId="" providerId="" clId="Web-{DFD08DDB-72E0-464D-945D-DE16C29EB35A}" dt="2023-08-31T23:57:01.280" v="10" actId="20577"/>
          <ac:spMkLst>
            <pc:docMk/>
            <pc:sldMk cId="2549730782" sldId="545"/>
            <ac:spMk id="4" creationId="{46A2FA58-F2F1-704F-974E-61162434470E}"/>
          </ac:spMkLst>
        </pc:spChg>
      </pc:sldChg>
    </pc:docChg>
  </pc:docChgLst>
  <pc:docChgLst>
    <pc:chgData name="Janhavi Bonville" userId="luWsYMXiWowtoSnMyH5wZIeZGxUtZCZwEz1/qYsoHSw=" providerId="None" clId="Web-{0EE6CB8B-48FE-4F2C-9465-EC20C789492D}"/>
    <pc:docChg chg="addSld modSld">
      <pc:chgData name="Janhavi Bonville" userId="luWsYMXiWowtoSnMyH5wZIeZGxUtZCZwEz1/qYsoHSw=" providerId="None" clId="Web-{0EE6CB8B-48FE-4F2C-9465-EC20C789492D}" dt="2023-01-18T22:08:33.903" v="262"/>
      <pc:docMkLst>
        <pc:docMk/>
      </pc:docMkLst>
      <pc:sldChg chg="addSp modSp">
        <pc:chgData name="Janhavi Bonville" userId="luWsYMXiWowtoSnMyH5wZIeZGxUtZCZwEz1/qYsoHSw=" providerId="None" clId="Web-{0EE6CB8B-48FE-4F2C-9465-EC20C789492D}" dt="2023-01-18T22:00:33.307" v="65"/>
        <pc:sldMkLst>
          <pc:docMk/>
          <pc:sldMk cId="3806829357" sldId="319"/>
        </pc:sldMkLst>
        <pc:spChg chg="add mod">
          <ac:chgData name="Janhavi Bonville" userId="luWsYMXiWowtoSnMyH5wZIeZGxUtZCZwEz1/qYsoHSw=" providerId="None" clId="Web-{0EE6CB8B-48FE-4F2C-9465-EC20C789492D}" dt="2023-01-18T22:00:33.307" v="65"/>
          <ac:spMkLst>
            <pc:docMk/>
            <pc:sldMk cId="3806829357" sldId="319"/>
            <ac:spMk id="5" creationId="{1D23FCB1-105E-BC54-D30F-FECB6A2B4D48}"/>
          </ac:spMkLst>
        </pc:spChg>
        <pc:spChg chg="mod">
          <ac:chgData name="Janhavi Bonville" userId="luWsYMXiWowtoSnMyH5wZIeZGxUtZCZwEz1/qYsoHSw=" providerId="None" clId="Web-{0EE6CB8B-48FE-4F2C-9465-EC20C789492D}" dt="2023-01-18T21:59:42.352" v="35" actId="20577"/>
          <ac:spMkLst>
            <pc:docMk/>
            <pc:sldMk cId="3806829357" sldId="319"/>
            <ac:spMk id="25" creationId="{E422FB13-2BF6-4086-AF37-76D8179D39CD}"/>
          </ac:spMkLst>
        </pc:spChg>
      </pc:sldChg>
      <pc:sldChg chg="modSp">
        <pc:chgData name="Janhavi Bonville" userId="luWsYMXiWowtoSnMyH5wZIeZGxUtZCZwEz1/qYsoHSw=" providerId="None" clId="Web-{0EE6CB8B-48FE-4F2C-9465-EC20C789492D}" dt="2023-01-18T21:59:31.570" v="33" actId="20577"/>
        <pc:sldMkLst>
          <pc:docMk/>
          <pc:sldMk cId="2800785347" sldId="514"/>
        </pc:sldMkLst>
        <pc:spChg chg="mod">
          <ac:chgData name="Janhavi Bonville" userId="luWsYMXiWowtoSnMyH5wZIeZGxUtZCZwEz1/qYsoHSw=" providerId="None" clId="Web-{0EE6CB8B-48FE-4F2C-9465-EC20C789492D}" dt="2023-01-18T21:59:31.570" v="33" actId="20577"/>
          <ac:spMkLst>
            <pc:docMk/>
            <pc:sldMk cId="2800785347" sldId="514"/>
            <ac:spMk id="3" creationId="{C0510BD3-346A-954F-9F99-4135C6E0AFBC}"/>
          </ac:spMkLst>
        </pc:spChg>
      </pc:sldChg>
      <pc:sldChg chg="modSp">
        <pc:chgData name="Janhavi Bonville" userId="luWsYMXiWowtoSnMyH5wZIeZGxUtZCZwEz1/qYsoHSw=" providerId="None" clId="Web-{0EE6CB8B-48FE-4F2C-9465-EC20C789492D}" dt="2023-01-18T22:02:25.280" v="95" actId="20577"/>
        <pc:sldMkLst>
          <pc:docMk/>
          <pc:sldMk cId="1270803080" sldId="544"/>
        </pc:sldMkLst>
        <pc:spChg chg="mod">
          <ac:chgData name="Janhavi Bonville" userId="luWsYMXiWowtoSnMyH5wZIeZGxUtZCZwEz1/qYsoHSw=" providerId="None" clId="Web-{0EE6CB8B-48FE-4F2C-9465-EC20C789492D}" dt="2023-01-18T22:02:22.983" v="93" actId="20577"/>
          <ac:spMkLst>
            <pc:docMk/>
            <pc:sldMk cId="1270803080" sldId="544"/>
            <ac:spMk id="3" creationId="{6EA52BC2-7820-EDF0-42C9-D179A557F2FA}"/>
          </ac:spMkLst>
        </pc:spChg>
        <pc:spChg chg="mod">
          <ac:chgData name="Janhavi Bonville" userId="luWsYMXiWowtoSnMyH5wZIeZGxUtZCZwEz1/qYsoHSw=" providerId="None" clId="Web-{0EE6CB8B-48FE-4F2C-9465-EC20C789492D}" dt="2023-01-18T22:02:25.280" v="95" actId="20577"/>
          <ac:spMkLst>
            <pc:docMk/>
            <pc:sldMk cId="1270803080" sldId="544"/>
            <ac:spMk id="4" creationId="{46A2FA58-F2F1-704F-974E-61162434470E}"/>
          </ac:spMkLst>
        </pc:spChg>
      </pc:sldChg>
      <pc:sldChg chg="modSp">
        <pc:chgData name="Janhavi Bonville" userId="luWsYMXiWowtoSnMyH5wZIeZGxUtZCZwEz1/qYsoHSw=" providerId="None" clId="Web-{0EE6CB8B-48FE-4F2C-9465-EC20C789492D}" dt="2023-01-18T22:01:25.215" v="80" actId="20577"/>
        <pc:sldMkLst>
          <pc:docMk/>
          <pc:sldMk cId="2204673906" sldId="547"/>
        </pc:sldMkLst>
        <pc:spChg chg="mod">
          <ac:chgData name="Janhavi Bonville" userId="luWsYMXiWowtoSnMyH5wZIeZGxUtZCZwEz1/qYsoHSw=" providerId="None" clId="Web-{0EE6CB8B-48FE-4F2C-9465-EC20C789492D}" dt="2023-01-18T22:01:25.215" v="80" actId="20577"/>
          <ac:spMkLst>
            <pc:docMk/>
            <pc:sldMk cId="2204673906" sldId="547"/>
            <ac:spMk id="5" creationId="{DD503961-AAD4-3AC0-1D84-70437DCE8FEF}"/>
          </ac:spMkLst>
        </pc:spChg>
      </pc:sldChg>
      <pc:sldChg chg="delSp modSp new">
        <pc:chgData name="Janhavi Bonville" userId="luWsYMXiWowtoSnMyH5wZIeZGxUtZCZwEz1/qYsoHSw=" providerId="None" clId="Web-{0EE6CB8B-48FE-4F2C-9465-EC20C789492D}" dt="2023-01-18T22:08:33.903" v="262"/>
        <pc:sldMkLst>
          <pc:docMk/>
          <pc:sldMk cId="3959028594" sldId="551"/>
        </pc:sldMkLst>
        <pc:spChg chg="mod">
          <ac:chgData name="Janhavi Bonville" userId="luWsYMXiWowtoSnMyH5wZIeZGxUtZCZwEz1/qYsoHSw=" providerId="None" clId="Web-{0EE6CB8B-48FE-4F2C-9465-EC20C789492D}" dt="2023-01-18T22:08:33.903" v="262"/>
          <ac:spMkLst>
            <pc:docMk/>
            <pc:sldMk cId="3959028594" sldId="551"/>
            <ac:spMk id="2" creationId="{F7596B08-BDDA-EE70-6502-EEFD2F91EB7D}"/>
          </ac:spMkLst>
        </pc:spChg>
        <pc:spChg chg="mod">
          <ac:chgData name="Janhavi Bonville" userId="luWsYMXiWowtoSnMyH5wZIeZGxUtZCZwEz1/qYsoHSw=" providerId="None" clId="Web-{0EE6CB8B-48FE-4F2C-9465-EC20C789492D}" dt="2023-01-18T22:08:31.183" v="261" actId="20577"/>
          <ac:spMkLst>
            <pc:docMk/>
            <pc:sldMk cId="3959028594" sldId="551"/>
            <ac:spMk id="3" creationId="{7848A767-9DC6-DE14-F61F-7BE736BB10F7}"/>
          </ac:spMkLst>
        </pc:spChg>
        <pc:spChg chg="del">
          <ac:chgData name="Janhavi Bonville" userId="luWsYMXiWowtoSnMyH5wZIeZGxUtZCZwEz1/qYsoHSw=" providerId="None" clId="Web-{0EE6CB8B-48FE-4F2C-9465-EC20C789492D}" dt="2023-01-18T22:03:54.751" v="123"/>
          <ac:spMkLst>
            <pc:docMk/>
            <pc:sldMk cId="3959028594" sldId="551"/>
            <ac:spMk id="4" creationId="{60CB7CC7-0CF9-E670-DEB4-033E0E9B8A15}"/>
          </ac:spMkLst>
        </pc:spChg>
        <pc:spChg chg="del">
          <ac:chgData name="Janhavi Bonville" userId="luWsYMXiWowtoSnMyH5wZIeZGxUtZCZwEz1/qYsoHSw=" providerId="None" clId="Web-{0EE6CB8B-48FE-4F2C-9465-EC20C789492D}" dt="2023-01-18T22:03:38.204" v="120"/>
          <ac:spMkLst>
            <pc:docMk/>
            <pc:sldMk cId="3959028594" sldId="551"/>
            <ac:spMk id="5" creationId="{B952D646-DD08-B218-2E06-B20272ACCCC1}"/>
          </ac:spMkLst>
        </pc:spChg>
      </pc:sldChg>
    </pc:docChg>
  </pc:docChgLst>
  <pc:docChgLst>
    <pc:chgData name="Alicia Murasaki" userId="4GelS2/u1avE7/V9osvO/S6jjZ5bN1jEZ049Kue2fSQ=" providerId="None" clId="Web-{89FC87B9-36FF-4CCD-B6DF-49171060C284}"/>
    <pc:docChg chg="modSld">
      <pc:chgData name="Alicia Murasaki" userId="4GelS2/u1avE7/V9osvO/S6jjZ5bN1jEZ049Kue2fSQ=" providerId="None" clId="Web-{89FC87B9-36FF-4CCD-B6DF-49171060C284}" dt="2023-01-19T00:04:44.309" v="20"/>
      <pc:docMkLst>
        <pc:docMk/>
      </pc:docMkLst>
      <pc:sldChg chg="modSp">
        <pc:chgData name="Alicia Murasaki" userId="4GelS2/u1avE7/V9osvO/S6jjZ5bN1jEZ049Kue2fSQ=" providerId="None" clId="Web-{89FC87B9-36FF-4CCD-B6DF-49171060C284}" dt="2023-01-19T00:01:51.054" v="1" actId="20577"/>
        <pc:sldMkLst>
          <pc:docMk/>
          <pc:sldMk cId="2800785347" sldId="514"/>
        </pc:sldMkLst>
        <pc:spChg chg="mod">
          <ac:chgData name="Alicia Murasaki" userId="4GelS2/u1avE7/V9osvO/S6jjZ5bN1jEZ049Kue2fSQ=" providerId="None" clId="Web-{89FC87B9-36FF-4CCD-B6DF-49171060C284}" dt="2023-01-19T00:01:51.054" v="1" actId="20577"/>
          <ac:spMkLst>
            <pc:docMk/>
            <pc:sldMk cId="2800785347" sldId="514"/>
            <ac:spMk id="3" creationId="{C0510BD3-346A-954F-9F99-4135C6E0AFBC}"/>
          </ac:spMkLst>
        </pc:spChg>
      </pc:sldChg>
      <pc:sldChg chg="modSp">
        <pc:chgData name="Alicia Murasaki" userId="4GelS2/u1avE7/V9osvO/S6jjZ5bN1jEZ049Kue2fSQ=" providerId="None" clId="Web-{89FC87B9-36FF-4CCD-B6DF-49171060C284}" dt="2023-01-19T00:02:56.494" v="7" actId="20577"/>
        <pc:sldMkLst>
          <pc:docMk/>
          <pc:sldMk cId="1270803080" sldId="544"/>
        </pc:sldMkLst>
        <pc:spChg chg="mod">
          <ac:chgData name="Alicia Murasaki" userId="4GelS2/u1avE7/V9osvO/S6jjZ5bN1jEZ049Kue2fSQ=" providerId="None" clId="Web-{89FC87B9-36FF-4CCD-B6DF-49171060C284}" dt="2023-01-19T00:02:43.431" v="5" actId="20577"/>
          <ac:spMkLst>
            <pc:docMk/>
            <pc:sldMk cId="1270803080" sldId="544"/>
            <ac:spMk id="3" creationId="{6EA52BC2-7820-EDF0-42C9-D179A557F2FA}"/>
          </ac:spMkLst>
        </pc:spChg>
        <pc:spChg chg="mod">
          <ac:chgData name="Alicia Murasaki" userId="4GelS2/u1avE7/V9osvO/S6jjZ5bN1jEZ049Kue2fSQ=" providerId="None" clId="Web-{89FC87B9-36FF-4CCD-B6DF-49171060C284}" dt="2023-01-19T00:02:56.494" v="7" actId="20577"/>
          <ac:spMkLst>
            <pc:docMk/>
            <pc:sldMk cId="1270803080" sldId="544"/>
            <ac:spMk id="4" creationId="{46A2FA58-F2F1-704F-974E-61162434470E}"/>
          </ac:spMkLst>
        </pc:spChg>
      </pc:sldChg>
      <pc:sldChg chg="modSp">
        <pc:chgData name="Alicia Murasaki" userId="4GelS2/u1avE7/V9osvO/S6jjZ5bN1jEZ049Kue2fSQ=" providerId="None" clId="Web-{89FC87B9-36FF-4CCD-B6DF-49171060C284}" dt="2023-01-19T00:03:10.072" v="8" actId="14100"/>
        <pc:sldMkLst>
          <pc:docMk/>
          <pc:sldMk cId="2549730782" sldId="545"/>
        </pc:sldMkLst>
        <pc:spChg chg="mod">
          <ac:chgData name="Alicia Murasaki" userId="4GelS2/u1avE7/V9osvO/S6jjZ5bN1jEZ049Kue2fSQ=" providerId="None" clId="Web-{89FC87B9-36FF-4CCD-B6DF-49171060C284}" dt="2023-01-19T00:03:10.072" v="8" actId="14100"/>
          <ac:spMkLst>
            <pc:docMk/>
            <pc:sldMk cId="2549730782" sldId="545"/>
            <ac:spMk id="3" creationId="{6EA52BC2-7820-EDF0-42C9-D179A557F2FA}"/>
          </ac:spMkLst>
        </pc:spChg>
      </pc:sldChg>
      <pc:sldChg chg="modSp">
        <pc:chgData name="Alicia Murasaki" userId="4GelS2/u1avE7/V9osvO/S6jjZ5bN1jEZ049Kue2fSQ=" providerId="None" clId="Web-{89FC87B9-36FF-4CCD-B6DF-49171060C284}" dt="2023-01-19T00:02:23.024" v="2" actId="20577"/>
        <pc:sldMkLst>
          <pc:docMk/>
          <pc:sldMk cId="2204673906" sldId="547"/>
        </pc:sldMkLst>
        <pc:spChg chg="mod">
          <ac:chgData name="Alicia Murasaki" userId="4GelS2/u1avE7/V9osvO/S6jjZ5bN1jEZ049Kue2fSQ=" providerId="None" clId="Web-{89FC87B9-36FF-4CCD-B6DF-49171060C284}" dt="2023-01-19T00:02:23.024" v="2" actId="20577"/>
          <ac:spMkLst>
            <pc:docMk/>
            <pc:sldMk cId="2204673906" sldId="547"/>
            <ac:spMk id="5" creationId="{DD503961-AAD4-3AC0-1D84-70437DCE8FEF}"/>
          </ac:spMkLst>
        </pc:spChg>
      </pc:sldChg>
      <pc:sldChg chg="modSp">
        <pc:chgData name="Alicia Murasaki" userId="4GelS2/u1avE7/V9osvO/S6jjZ5bN1jEZ049Kue2fSQ=" providerId="None" clId="Web-{89FC87B9-36FF-4CCD-B6DF-49171060C284}" dt="2023-01-19T00:03:58.870" v="14" actId="20577"/>
        <pc:sldMkLst>
          <pc:docMk/>
          <pc:sldMk cId="2149312419" sldId="548"/>
        </pc:sldMkLst>
        <pc:spChg chg="mod">
          <ac:chgData name="Alicia Murasaki" userId="4GelS2/u1avE7/V9osvO/S6jjZ5bN1jEZ049Kue2fSQ=" providerId="None" clId="Web-{89FC87B9-36FF-4CCD-B6DF-49171060C284}" dt="2023-01-19T00:03:46.651" v="10" actId="20577"/>
          <ac:spMkLst>
            <pc:docMk/>
            <pc:sldMk cId="2149312419" sldId="548"/>
            <ac:spMk id="3" creationId="{C0510BD3-346A-954F-9F99-4135C6E0AFBC}"/>
          </ac:spMkLst>
        </pc:spChg>
        <pc:spChg chg="mod">
          <ac:chgData name="Alicia Murasaki" userId="4GelS2/u1avE7/V9osvO/S6jjZ5bN1jEZ049Kue2fSQ=" providerId="None" clId="Web-{89FC87B9-36FF-4CCD-B6DF-49171060C284}" dt="2023-01-19T00:03:58.870" v="14" actId="20577"/>
          <ac:spMkLst>
            <pc:docMk/>
            <pc:sldMk cId="2149312419" sldId="548"/>
            <ac:spMk id="5" creationId="{DD503961-AAD4-3AC0-1D84-70437DCE8FEF}"/>
          </ac:spMkLst>
        </pc:spChg>
      </pc:sldChg>
      <pc:sldChg chg="modSp">
        <pc:chgData name="Alicia Murasaki" userId="4GelS2/u1avE7/V9osvO/S6jjZ5bN1jEZ049Kue2fSQ=" providerId="None" clId="Web-{89FC87B9-36FF-4CCD-B6DF-49171060C284}" dt="2023-01-19T00:04:44.309" v="20"/>
        <pc:sldMkLst>
          <pc:docMk/>
          <pc:sldMk cId="3959028594" sldId="551"/>
        </pc:sldMkLst>
        <pc:spChg chg="mod">
          <ac:chgData name="Alicia Murasaki" userId="4GelS2/u1avE7/V9osvO/S6jjZ5bN1jEZ049Kue2fSQ=" providerId="None" clId="Web-{89FC87B9-36FF-4CCD-B6DF-49171060C284}" dt="2023-01-19T00:04:44.309" v="20"/>
          <ac:spMkLst>
            <pc:docMk/>
            <pc:sldMk cId="3959028594" sldId="551"/>
            <ac:spMk id="2" creationId="{F7596B08-BDDA-EE70-6502-EEFD2F91EB7D}"/>
          </ac:spMkLst>
        </pc:spChg>
        <pc:spChg chg="mod">
          <ac:chgData name="Alicia Murasaki" userId="4GelS2/u1avE7/V9osvO/S6jjZ5bN1jEZ049Kue2fSQ=" providerId="None" clId="Web-{89FC87B9-36FF-4CCD-B6DF-49171060C284}" dt="2023-01-19T00:04:22.980" v="17" actId="20577"/>
          <ac:spMkLst>
            <pc:docMk/>
            <pc:sldMk cId="3959028594" sldId="551"/>
            <ac:spMk id="3" creationId="{7848A767-9DC6-DE14-F61F-7BE736BB10F7}"/>
          </ac:spMkLst>
        </pc:spChg>
      </pc:sldChg>
    </pc:docChg>
  </pc:docChgLst>
  <pc:docChgLst>
    <pc:chgData name="Alicia Murasaki" clId="Web-{E2DB44D7-B77B-4B4B-9167-EAC2D9951560}"/>
    <pc:docChg chg="modSld">
      <pc:chgData name="Alicia Murasaki" userId="" providerId="" clId="Web-{E2DB44D7-B77B-4B4B-9167-EAC2D9951560}" dt="2023-01-18T16:05:19.531" v="3" actId="1076"/>
      <pc:docMkLst>
        <pc:docMk/>
      </pc:docMkLst>
      <pc:sldChg chg="modSp">
        <pc:chgData name="Alicia Murasaki" userId="" providerId="" clId="Web-{E2DB44D7-B77B-4B4B-9167-EAC2D9951560}" dt="2023-01-18T16:05:19.531" v="3" actId="1076"/>
        <pc:sldMkLst>
          <pc:docMk/>
          <pc:sldMk cId="3806829357" sldId="319"/>
        </pc:sldMkLst>
        <pc:spChg chg="mod">
          <ac:chgData name="Alicia Murasaki" userId="" providerId="" clId="Web-{E2DB44D7-B77B-4B4B-9167-EAC2D9951560}" dt="2023-01-18T16:05:19.531" v="3" actId="1076"/>
          <ac:spMkLst>
            <pc:docMk/>
            <pc:sldMk cId="3806829357" sldId="319"/>
            <ac:spMk id="41" creationId="{95CC292E-1E77-4A35-BA48-7169EBDA9050}"/>
          </ac:spMkLst>
        </pc:spChg>
        <pc:spChg chg="mod">
          <ac:chgData name="Alicia Murasaki" userId="" providerId="" clId="Web-{E2DB44D7-B77B-4B4B-9167-EAC2D9951560}" dt="2023-01-18T16:05:19.515" v="2" actId="1076"/>
          <ac:spMkLst>
            <pc:docMk/>
            <pc:sldMk cId="3806829357" sldId="319"/>
            <ac:spMk id="45" creationId="{774347F2-7112-4EAF-9776-AC69782A1CE9}"/>
          </ac:spMkLst>
        </pc:spChg>
      </pc:sldChg>
    </pc:docChg>
  </pc:docChgLst>
  <pc:docChgLst>
    <pc:chgData name="Cara Fladd" userId="lEW7GUqQpAT4KAg0tzLZA/SuwUMCwpkBF3XDGdHG8FQ=" providerId="None" clId="Web-{9482FF74-AC53-461B-96C0-FE7DA0365AAA}"/>
    <pc:docChg chg="modSld">
      <pc:chgData name="Cara Fladd" userId="lEW7GUqQpAT4KAg0tzLZA/SuwUMCwpkBF3XDGdHG8FQ=" providerId="None" clId="Web-{9482FF74-AC53-461B-96C0-FE7DA0365AAA}" dt="2023-01-18T15:44:31.713" v="5" actId="20577"/>
      <pc:docMkLst>
        <pc:docMk/>
      </pc:docMkLst>
      <pc:sldChg chg="modSp">
        <pc:chgData name="Cara Fladd" userId="lEW7GUqQpAT4KAg0tzLZA/SuwUMCwpkBF3XDGdHG8FQ=" providerId="None" clId="Web-{9482FF74-AC53-461B-96C0-FE7DA0365AAA}" dt="2023-01-18T15:44:31.713" v="5" actId="20577"/>
        <pc:sldMkLst>
          <pc:docMk/>
          <pc:sldMk cId="2619192307" sldId="320"/>
        </pc:sldMkLst>
        <pc:spChg chg="mod">
          <ac:chgData name="Cara Fladd" userId="lEW7GUqQpAT4KAg0tzLZA/SuwUMCwpkBF3XDGdHG8FQ=" providerId="None" clId="Web-{9482FF74-AC53-461B-96C0-FE7DA0365AAA}" dt="2023-01-18T15:43:51.978" v="1"/>
          <ac:spMkLst>
            <pc:docMk/>
            <pc:sldMk cId="2619192307" sldId="320"/>
            <ac:spMk id="5" creationId="{AB68FB4B-29DA-415F-86C8-3344D2EAB42D}"/>
          </ac:spMkLst>
        </pc:spChg>
        <pc:spChg chg="mod">
          <ac:chgData name="Cara Fladd" userId="lEW7GUqQpAT4KAg0tzLZA/SuwUMCwpkBF3XDGdHG8FQ=" providerId="None" clId="Web-{9482FF74-AC53-461B-96C0-FE7DA0365AAA}" dt="2023-01-18T15:44:08.056" v="4"/>
          <ac:spMkLst>
            <pc:docMk/>
            <pc:sldMk cId="2619192307" sldId="320"/>
            <ac:spMk id="10" creationId="{C66672D4-B8AA-436A-BD78-1028D255DA47}"/>
          </ac:spMkLst>
        </pc:spChg>
        <pc:spChg chg="mod">
          <ac:chgData name="Cara Fladd" userId="lEW7GUqQpAT4KAg0tzLZA/SuwUMCwpkBF3XDGdHG8FQ=" providerId="None" clId="Web-{9482FF74-AC53-461B-96C0-FE7DA0365AAA}" dt="2023-01-18T15:44:31.713" v="5" actId="20577"/>
          <ac:spMkLst>
            <pc:docMk/>
            <pc:sldMk cId="2619192307" sldId="320"/>
            <ac:spMk id="17" creationId="{A4FD83BB-5F0C-4FB4-A4E6-D3C977317B0C}"/>
          </ac:spMkLst>
        </pc:spChg>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Header Placeholder 1"/>
          <p:cNvSpPr>
            <a:spLocks noGrp="1"/>
          </p:cNvSpPr>
          <p:nvPr>
            <p:ph type="hdr" sz="quarter"/>
          </p:nvPr>
        </p:nvSpPr>
        <p:spPr>
          <a:xfrm>
            <a:off x="2220616" y="8717788"/>
            <a:ext cx="2664646" cy="135591"/>
          </a:xfrm>
          <a:prstGeom prst="rect">
            <a:avLst/>
          </a:prstGeom>
        </p:spPr>
        <p:txBody>
          <a:bodyPr vert="horz" wrap="square" lIns="0" tIns="0" rIns="0" bIns="0" rtlCol="0" anchor="t" anchorCtr="0"/>
          <a:lstStyle>
            <a:lvl1pPr algn="l">
              <a:defRPr sz="80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7" name="Date Placeholder 2"/>
          <p:cNvSpPr>
            <a:spLocks noGrp="1"/>
          </p:cNvSpPr>
          <p:nvPr>
            <p:ph type="dt" idx="1"/>
          </p:nvPr>
        </p:nvSpPr>
        <p:spPr>
          <a:xfrm>
            <a:off x="1199312" y="8711386"/>
            <a:ext cx="880135" cy="143906"/>
          </a:xfrm>
          <a:prstGeom prst="rect">
            <a:avLst/>
          </a:prstGeom>
        </p:spPr>
        <p:txBody>
          <a:bodyPr vert="horz" lIns="0" tIns="0" rIns="0" bIns="0" rtlCol="0"/>
          <a:lstStyle>
            <a:lvl1pPr algn="r">
              <a:defRPr sz="800"/>
            </a:lvl1pPr>
          </a:lstStyle>
          <a:p>
            <a:pPr algn="l"/>
            <a:fld id="{782F3916-EFF8-134E-9A73-30A77687B26E}" type="datetime1">
              <a:rPr lang="en-US" smtClean="0">
                <a:latin typeface="Arial" pitchFamily="34" charset="0"/>
                <a:cs typeface="Arial" pitchFamily="34" charset="0"/>
              </a:rPr>
              <a:t>8/31/2023</a:t>
            </a:fld>
            <a:endParaRPr lang="en-US" dirty="0">
              <a:latin typeface="Arial" pitchFamily="34" charset="0"/>
              <a:cs typeface="Arial" pitchFamily="34" charset="0"/>
            </a:endParaRPr>
          </a:p>
        </p:txBody>
      </p:sp>
      <p:cxnSp>
        <p:nvCxnSpPr>
          <p:cNvPr id="44" name="Straight Connector 43"/>
          <p:cNvCxnSpPr/>
          <p:nvPr/>
        </p:nvCxnSpPr>
        <p:spPr>
          <a:xfrm>
            <a:off x="455585" y="8651513"/>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48" name="Slide Number Placeholder 6"/>
          <p:cNvSpPr>
            <a:spLocks noGrp="1"/>
          </p:cNvSpPr>
          <p:nvPr>
            <p:ph type="sldNum" sz="quarter" idx="3"/>
          </p:nvPr>
        </p:nvSpPr>
        <p:spPr>
          <a:xfrm>
            <a:off x="441507" y="8711905"/>
            <a:ext cx="554100" cy="103590"/>
          </a:xfrm>
          <a:prstGeom prst="rect">
            <a:avLst/>
          </a:prstGeom>
        </p:spPr>
        <p:txBody>
          <a:bodyPr vert="horz" wrap="square" lIns="0" tIns="0" rIns="0" bIns="0" rtlCol="0" anchor="b" anchorCtr="0"/>
          <a:lstStyle>
            <a:lvl1pPr marL="0" algn="l" defTabSz="905669" rtl="0" eaLnBrk="1" latinLnBrk="0" hangingPunct="1">
              <a:defRPr lang="en-US" sz="800" kern="1200" smtClean="0">
                <a:solidFill>
                  <a:schemeClr val="tx1"/>
                </a:solidFill>
                <a:latin typeface="+mn-lt"/>
                <a:ea typeface="+mn-ea"/>
                <a:cs typeface="+mn-cs"/>
              </a:defRPr>
            </a:lvl1pPr>
          </a:lstStyle>
          <a:p>
            <a:fld id="{111E5896-917A-4035-A860-408E1EC3CD51}" type="slidenum">
              <a:rPr lang="en-US">
                <a:latin typeface="Arial" pitchFamily="34" charset="0"/>
                <a:cs typeface="Arial" pitchFamily="34" charset="0"/>
              </a:rPr>
              <a:pPr/>
              <a:t>‹#›</a:t>
            </a:fld>
            <a:endParaRPr lang="en-US" dirty="0">
              <a:latin typeface="Arial" pitchFamily="34" charset="0"/>
              <a:cs typeface="Arial" pitchFamily="34" charset="0"/>
            </a:endParaRPr>
          </a:p>
        </p:txBody>
      </p:sp>
      <p:pic>
        <p:nvPicPr>
          <p:cNvPr id="2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721022"/>
            <a:ext cx="599982" cy="286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832942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63550" y="393700"/>
            <a:ext cx="6096000" cy="3429000"/>
          </a:xfrm>
          <a:prstGeom prst="rect">
            <a:avLst/>
          </a:prstGeom>
          <a:noFill/>
          <a:ln w="12700">
            <a:solidFill>
              <a:prstClr val="black"/>
            </a:solidFill>
          </a:ln>
        </p:spPr>
        <p:txBody>
          <a:bodyPr vert="horz" lIns="92288" tIns="46144" rIns="92288" bIns="46144" rtlCol="0" anchor="ctr"/>
          <a:lstStyle/>
          <a:p>
            <a:endParaRPr lang="en-US" dirty="0"/>
          </a:p>
        </p:txBody>
      </p:sp>
      <p:sp>
        <p:nvSpPr>
          <p:cNvPr id="5" name="Notes Placeholder 4"/>
          <p:cNvSpPr>
            <a:spLocks noGrp="1"/>
          </p:cNvSpPr>
          <p:nvPr>
            <p:ph type="body" sz="quarter" idx="3"/>
          </p:nvPr>
        </p:nvSpPr>
        <p:spPr>
          <a:xfrm>
            <a:off x="441268" y="4013406"/>
            <a:ext cx="5961120" cy="4407109"/>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Header Placeholder 1"/>
          <p:cNvSpPr>
            <a:spLocks noGrp="1"/>
          </p:cNvSpPr>
          <p:nvPr>
            <p:ph type="hdr" sz="quarter"/>
          </p:nvPr>
        </p:nvSpPr>
        <p:spPr>
          <a:xfrm>
            <a:off x="2227340" y="8717788"/>
            <a:ext cx="2664646" cy="135591"/>
          </a:xfrm>
          <a:prstGeom prst="rect">
            <a:avLst/>
          </a:prstGeom>
        </p:spPr>
        <p:txBody>
          <a:bodyPr vert="horz" wrap="square" lIns="0" tIns="0" rIns="0" bIns="0" rtlCol="0" anchor="t" anchorCtr="0"/>
          <a:lstStyle>
            <a:lvl1pPr algn="l">
              <a:defRPr sz="800" i="0"/>
            </a:lvl1pPr>
          </a:lstStyle>
          <a:p>
            <a:pPr>
              <a:lnSpc>
                <a:spcPct val="95000"/>
              </a:lnSpc>
            </a:pPr>
            <a:r>
              <a:rPr lang="en-US" dirty="0">
                <a:latin typeface="Arial" pitchFamily="34" charset="0"/>
                <a:cs typeface="Arial" pitchFamily="34" charset="0"/>
              </a:rPr>
              <a:t>[ADD PRESENTATION TITLE: INSERT TAB &gt; HEADER &amp; FOOTER &gt; NOTES AND HANDOUTS]</a:t>
            </a:r>
          </a:p>
        </p:txBody>
      </p:sp>
      <p:sp>
        <p:nvSpPr>
          <p:cNvPr id="12" name="Date Placeholder 2"/>
          <p:cNvSpPr>
            <a:spLocks noGrp="1"/>
          </p:cNvSpPr>
          <p:nvPr>
            <p:ph type="dt" idx="1"/>
          </p:nvPr>
        </p:nvSpPr>
        <p:spPr>
          <a:xfrm>
            <a:off x="1206036" y="8711386"/>
            <a:ext cx="880135" cy="143906"/>
          </a:xfrm>
          <a:prstGeom prst="rect">
            <a:avLst/>
          </a:prstGeom>
        </p:spPr>
        <p:txBody>
          <a:bodyPr vert="horz" lIns="0" tIns="0" rIns="0" bIns="0" rtlCol="0"/>
          <a:lstStyle>
            <a:lvl1pPr algn="r">
              <a:defRPr sz="800" i="0"/>
            </a:lvl1pPr>
          </a:lstStyle>
          <a:p>
            <a:pPr algn="l"/>
            <a:fld id="{7C286834-A5C7-884A-8FAD-321022129C43}" type="datetime1">
              <a:rPr lang="en-US" smtClean="0">
                <a:latin typeface="Arial" pitchFamily="34" charset="0"/>
                <a:cs typeface="Arial" pitchFamily="34" charset="0"/>
              </a:rPr>
              <a:t>8/31/2023</a:t>
            </a:fld>
            <a:endParaRPr lang="en-US" dirty="0">
              <a:latin typeface="Arial" pitchFamily="34" charset="0"/>
              <a:cs typeface="Arial" pitchFamily="34" charset="0"/>
            </a:endParaRPr>
          </a:p>
        </p:txBody>
      </p:sp>
      <p:sp>
        <p:nvSpPr>
          <p:cNvPr id="28" name="Slide Number Placeholder 6"/>
          <p:cNvSpPr>
            <a:spLocks noGrp="1"/>
          </p:cNvSpPr>
          <p:nvPr>
            <p:ph type="sldNum" sz="quarter" idx="5"/>
          </p:nvPr>
        </p:nvSpPr>
        <p:spPr>
          <a:xfrm>
            <a:off x="448231" y="8711905"/>
            <a:ext cx="554100" cy="103590"/>
          </a:xfrm>
          <a:prstGeom prst="rect">
            <a:avLst/>
          </a:prstGeom>
        </p:spPr>
        <p:txBody>
          <a:bodyPr vert="horz" wrap="square" lIns="0" tIns="0" rIns="0" bIns="0" rtlCol="0" anchor="b" anchorCtr="0"/>
          <a:lstStyle>
            <a:lvl1pPr marL="0" algn="l" defTabSz="905669" rtl="0" eaLnBrk="1" latinLnBrk="0" hangingPunct="1">
              <a:defRPr lang="en-US" sz="800" i="0" kern="1200" smtClean="0">
                <a:solidFill>
                  <a:schemeClr val="tx1"/>
                </a:solidFill>
                <a:latin typeface="+mn-lt"/>
                <a:ea typeface="+mn-ea"/>
                <a:cs typeface="+mn-cs"/>
              </a:defRPr>
            </a:lvl1pPr>
          </a:lstStyle>
          <a:p>
            <a:fld id="{111E5896-917A-4035-A860-408E1EC3CD51}" type="slidenum">
              <a:rPr lang="en-US" smtClean="0">
                <a:latin typeface="Arial" pitchFamily="34" charset="0"/>
                <a:cs typeface="Arial" pitchFamily="34" charset="0"/>
              </a:rPr>
              <a:pPr/>
              <a:t>‹#›</a:t>
            </a:fld>
            <a:endParaRPr lang="en-US" dirty="0">
              <a:latin typeface="Arial" pitchFamily="34" charset="0"/>
              <a:cs typeface="Arial" pitchFamily="34" charset="0"/>
            </a:endParaRPr>
          </a:p>
        </p:txBody>
      </p:sp>
      <p:cxnSp>
        <p:nvCxnSpPr>
          <p:cNvPr id="29" name="Straight Connector 28"/>
          <p:cNvCxnSpPr/>
          <p:nvPr/>
        </p:nvCxnSpPr>
        <p:spPr>
          <a:xfrm>
            <a:off x="455585" y="8651513"/>
            <a:ext cx="59436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2407" y="8721022"/>
            <a:ext cx="599982" cy="2863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50748310"/>
      </p:ext>
    </p:extLst>
  </p:cSld>
  <p:clrMap bg1="lt1" tx1="dk1" bg2="lt2" tx2="dk2" accent1="accent1" accent2="accent2" accent3="accent3" accent4="accent4" accent5="accent5" accent6="accent6" hlink="hlink" folHlink="folHlink"/>
  <p:hf/>
  <p:notesStyle>
    <a:lvl1pPr marL="114300" indent="-114300" algn="l" defTabSz="914400" rtl="0" eaLnBrk="1" latinLnBrk="0" hangingPunct="1">
      <a:spcBef>
        <a:spcPts val="800"/>
      </a:spcBef>
      <a:buFont typeface="Arial" pitchFamily="34" charset="0"/>
      <a:buChar char="•"/>
      <a:defRPr sz="1200" kern="1200">
        <a:solidFill>
          <a:schemeClr val="tx1"/>
        </a:solidFill>
        <a:latin typeface="Arial" pitchFamily="34" charset="0"/>
        <a:ea typeface="+mn-ea"/>
        <a:cs typeface="Arial" pitchFamily="34" charset="0"/>
      </a:defRPr>
    </a:lvl1pPr>
    <a:lvl2pPr marL="285750" indent="-112713" algn="l" defTabSz="914400" rtl="0" eaLnBrk="1" latinLnBrk="0" hangingPunct="1">
      <a:spcBef>
        <a:spcPts val="200"/>
      </a:spcBef>
      <a:buFont typeface="Arial" pitchFamily="34" charset="0"/>
      <a:buChar char="•"/>
      <a:defRPr sz="1100" kern="1200">
        <a:solidFill>
          <a:schemeClr val="tx1"/>
        </a:solidFill>
        <a:latin typeface="Arial" pitchFamily="34" charset="0"/>
        <a:ea typeface="+mn-ea"/>
        <a:cs typeface="Arial" pitchFamily="34" charset="0"/>
      </a:defRPr>
    </a:lvl2pPr>
    <a:lvl3pPr marL="403225" indent="-117475"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3pPr>
    <a:lvl4pPr marL="569913" indent="-112713" algn="l" defTabSz="914400" rtl="0" eaLnBrk="1" latinLnBrk="0" hangingPunct="1">
      <a:spcBef>
        <a:spcPts val="200"/>
      </a:spcBef>
      <a:buFont typeface="Arial" pitchFamily="34" charset="0"/>
      <a:buChar char="•"/>
      <a:defRPr sz="1050" kern="1200">
        <a:solidFill>
          <a:schemeClr val="tx1"/>
        </a:solidFill>
        <a:latin typeface="Arial" pitchFamily="34" charset="0"/>
        <a:ea typeface="+mn-ea"/>
        <a:cs typeface="Arial" pitchFamily="34" charset="0"/>
      </a:defRPr>
    </a:lvl4pPr>
    <a:lvl5pPr marL="457200" indent="114300" algn="l" defTabSz="914400" rtl="0" eaLnBrk="1" latinLnBrk="0" hangingPunct="1">
      <a:buFont typeface="Arial" pitchFamily="34" charset="0"/>
      <a:buChar char="•"/>
      <a:defRPr sz="105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lide Image Placeholder 21"/>
          <p:cNvSpPr>
            <a:spLocks noGrp="1" noRot="1" noChangeAspect="1"/>
          </p:cNvSpPr>
          <p:nvPr>
            <p:ph type="sldImg"/>
          </p:nvPr>
        </p:nvSpPr>
        <p:spPr>
          <a:xfrm>
            <a:off x="463550" y="393700"/>
            <a:ext cx="6096000" cy="3429000"/>
          </a:xfrm>
        </p:spPr>
      </p:sp>
      <p:sp>
        <p:nvSpPr>
          <p:cNvPr id="23" name="Notes Placeholder 22"/>
          <p:cNvSpPr>
            <a:spLocks noGrp="1"/>
          </p:cNvSpPr>
          <p:nvPr>
            <p:ph type="body" idx="1"/>
          </p:nvPr>
        </p:nvSpPr>
        <p:spPr/>
        <p:txBody>
          <a:bodyPr>
            <a:normAutofit/>
          </a:bodyPr>
          <a:lstStyle/>
          <a:p>
            <a:endParaRPr lang="en-US" dirty="0"/>
          </a:p>
        </p:txBody>
      </p:sp>
      <p:sp>
        <p:nvSpPr>
          <p:cNvPr id="24" name="Header Placeholder 1"/>
          <p:cNvSpPr>
            <a:spLocks noGrp="1"/>
          </p:cNvSpPr>
          <p:nvPr>
            <p:ph type="hdr" sz="quarter"/>
          </p:nvPr>
        </p:nvSpPr>
        <p:spPr>
          <a:xfrm>
            <a:off x="2482853" y="8717788"/>
            <a:ext cx="2664646" cy="135591"/>
          </a:xfrm>
          <a:prstGeom prst="rect">
            <a:avLst/>
          </a:prstGeom>
        </p:spPr>
        <p:txBody>
          <a:bodyPr vert="horz" wrap="square" lIns="0" tIns="0" rIns="0" bIns="0" rtlCol="0" anchor="t" anchorCtr="0"/>
          <a:lstStyle>
            <a:lvl1pPr algn="l">
              <a:defRPr sz="800"/>
            </a:lvl1pPr>
          </a:lstStyle>
          <a:p>
            <a:pPr>
              <a:lnSpc>
                <a:spcPct val="95000"/>
              </a:lnSpc>
            </a:pPr>
            <a:r>
              <a:rPr lang="en-US" sz="600" i="1" dirty="0">
                <a:latin typeface="Arial" pitchFamily="34" charset="0"/>
                <a:cs typeface="Arial" pitchFamily="34" charset="0"/>
              </a:rPr>
              <a:t>[ADD PRESENTATION TITLE: INSERT TAB &gt; HEADER &amp; FOOTER &gt; NOTES AND HANDOUTS]</a:t>
            </a:r>
          </a:p>
        </p:txBody>
      </p:sp>
      <p:sp>
        <p:nvSpPr>
          <p:cNvPr id="25" name="Date Placeholder 2"/>
          <p:cNvSpPr>
            <a:spLocks noGrp="1"/>
          </p:cNvSpPr>
          <p:nvPr>
            <p:ph type="dt" idx="1"/>
          </p:nvPr>
        </p:nvSpPr>
        <p:spPr>
          <a:xfrm>
            <a:off x="1461548" y="8711386"/>
            <a:ext cx="880135" cy="143906"/>
          </a:xfrm>
          <a:prstGeom prst="rect">
            <a:avLst/>
          </a:prstGeom>
        </p:spPr>
        <p:txBody>
          <a:bodyPr vert="horz" lIns="0" tIns="0" rIns="0" bIns="0" rtlCol="0"/>
          <a:lstStyle>
            <a:lvl1pPr algn="r">
              <a:defRPr sz="800"/>
            </a:lvl1pPr>
          </a:lstStyle>
          <a:p>
            <a:pPr algn="l"/>
            <a:fld id="{3B7E0BA0-6C8F-7B44-9331-18EE27A5BB80}" type="datetime1">
              <a:rPr lang="en-US" sz="600" i="1" smtClean="0">
                <a:latin typeface="Arial" pitchFamily="34" charset="0"/>
                <a:cs typeface="Arial" pitchFamily="34" charset="0"/>
              </a:rPr>
              <a:t>8/31/2023</a:t>
            </a:fld>
            <a:endParaRPr lang="en-US" sz="600" i="1" dirty="0">
              <a:latin typeface="Arial" pitchFamily="34" charset="0"/>
              <a:cs typeface="Arial" pitchFamily="34" charset="0"/>
            </a:endParaRPr>
          </a:p>
        </p:txBody>
      </p:sp>
      <p:sp>
        <p:nvSpPr>
          <p:cNvPr id="26" name="Slide Number Placeholder 6"/>
          <p:cNvSpPr>
            <a:spLocks noGrp="1"/>
          </p:cNvSpPr>
          <p:nvPr>
            <p:ph type="sldNum" sz="quarter" idx="5"/>
          </p:nvPr>
        </p:nvSpPr>
        <p:spPr>
          <a:xfrm>
            <a:off x="703743" y="8692064"/>
            <a:ext cx="554100" cy="103590"/>
          </a:xfrm>
          <a:prstGeom prst="rect">
            <a:avLst/>
          </a:prstGeom>
        </p:spPr>
        <p:txBody>
          <a:bodyPr vert="horz" wrap="square" lIns="0" tIns="0" rIns="0" bIns="0" rtlCol="0" anchor="b" anchorCtr="0"/>
          <a:lstStyle>
            <a:lvl1pPr marL="0" algn="l" defTabSz="905669" rtl="0" eaLnBrk="1" latinLnBrk="0" hangingPunct="1">
              <a:defRPr lang="en-US" sz="800" kern="1200" smtClean="0">
                <a:solidFill>
                  <a:schemeClr val="tx1"/>
                </a:solidFill>
                <a:latin typeface="+mn-lt"/>
                <a:ea typeface="+mn-ea"/>
                <a:cs typeface="+mn-cs"/>
              </a:defRPr>
            </a:lvl1pPr>
          </a:lstStyle>
          <a:p>
            <a:fld id="{111E5896-917A-4035-A860-408E1EC3CD51}" type="slidenum">
              <a:rPr lang="en-US" sz="600" i="1">
                <a:latin typeface="Arial" pitchFamily="34" charset="0"/>
                <a:cs typeface="Arial" pitchFamily="34" charset="0"/>
              </a:rPr>
              <a:pPr/>
              <a:t>1</a:t>
            </a:fld>
            <a:endParaRPr lang="en-US" sz="600" i="1" dirty="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lnSpc>
                <a:spcPct val="95000"/>
              </a:lnSpc>
            </a:pPr>
            <a:r>
              <a:rPr lang="en-US">
                <a:latin typeface="Arial" pitchFamily="34" charset="0"/>
                <a:cs typeface="Arial" pitchFamily="34" charset="0"/>
              </a:rPr>
              <a:t>[ADD PRESENTATION TITLE: INSERT TAB &gt; HEADER &amp; FOOTER &gt; NOTES AND HANDOUTS]</a:t>
            </a:r>
            <a:endParaRPr lang="en-US" dirty="0">
              <a:latin typeface="Arial" pitchFamily="34" charset="0"/>
              <a:cs typeface="Arial" pitchFamily="34" charset="0"/>
            </a:endParaRPr>
          </a:p>
        </p:txBody>
      </p:sp>
      <p:sp>
        <p:nvSpPr>
          <p:cNvPr id="5" name="Date Placeholder 4"/>
          <p:cNvSpPr>
            <a:spLocks noGrp="1"/>
          </p:cNvSpPr>
          <p:nvPr>
            <p:ph type="dt" idx="1"/>
          </p:nvPr>
        </p:nvSpPr>
        <p:spPr/>
        <p:txBody>
          <a:bodyPr/>
          <a:lstStyle/>
          <a:p>
            <a:pPr algn="l"/>
            <a:fld id="{C88D73B8-356A-7747-ACA2-181B976CE9DB}" type="datetime1">
              <a:rPr lang="en-US" smtClean="0">
                <a:latin typeface="Arial" pitchFamily="34" charset="0"/>
                <a:cs typeface="Arial" pitchFamily="34" charset="0"/>
              </a:rPr>
              <a:t>8/31/2023</a:t>
            </a:fld>
            <a:endParaRPr lang="en-US" dirty="0">
              <a:latin typeface="Arial" pitchFamily="34" charset="0"/>
              <a:cs typeface="Arial" pitchFamily="34" charset="0"/>
            </a:endParaRPr>
          </a:p>
        </p:txBody>
      </p:sp>
      <p:sp>
        <p:nvSpPr>
          <p:cNvPr id="6" name="Slide Number Placeholder 5"/>
          <p:cNvSpPr>
            <a:spLocks noGrp="1"/>
          </p:cNvSpPr>
          <p:nvPr>
            <p:ph type="sldNum" sz="quarter" idx="5"/>
          </p:nvPr>
        </p:nvSpPr>
        <p:spPr/>
        <p:txBody>
          <a:bodyPr/>
          <a:lstStyle/>
          <a:p>
            <a:fld id="{111E5896-917A-4035-A860-408E1EC3CD51}" type="slidenum">
              <a:rPr lang="en-US" smtClean="0">
                <a:latin typeface="Arial" pitchFamily="34" charset="0"/>
                <a:cs typeface="Arial" pitchFamily="34" charset="0"/>
              </a:rPr>
              <a:pPr/>
              <a:t>3</a:t>
            </a:fld>
            <a:endParaRPr lang="en-US" dirty="0">
              <a:latin typeface="Arial" pitchFamily="34" charset="0"/>
              <a:cs typeface="Arial" pitchFamily="34" charset="0"/>
            </a:endParaRPr>
          </a:p>
        </p:txBody>
      </p:sp>
    </p:spTree>
    <p:extLst>
      <p:ext uri="{BB962C8B-B14F-4D97-AF65-F5344CB8AC3E}">
        <p14:creationId xmlns:p14="http://schemas.microsoft.com/office/powerpoint/2010/main" val="4274201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endParaRPr lang="en-US" sz="1200" dirty="0">
              <a:effectLst/>
              <a:latin typeface="Calibri" panose="020F0502020204030204" pitchFamily="34" charset="0"/>
            </a:endParaRPr>
          </a:p>
          <a:p>
            <a:pPr marL="0" indent="0">
              <a:buNone/>
            </a:pPr>
            <a:endParaRPr lang="en-US" dirty="0"/>
          </a:p>
        </p:txBody>
      </p:sp>
      <p:sp>
        <p:nvSpPr>
          <p:cNvPr id="4" name="Slide Number Placeholder 3"/>
          <p:cNvSpPr>
            <a:spLocks noGrp="1"/>
          </p:cNvSpPr>
          <p:nvPr>
            <p:ph type="sldNum" sz="quarter" idx="5"/>
          </p:nvPr>
        </p:nvSpPr>
        <p:spPr/>
        <p:txBody>
          <a:bodyPr/>
          <a:lstStyle/>
          <a:p>
            <a:pPr algn="r"/>
            <a:fld id="{111E5896-917A-4035-A860-408E1EC3CD51}" type="slidenum">
              <a:rPr lang="en-US" smtClean="0">
                <a:solidFill>
                  <a:srgbClr val="052049"/>
                </a:solidFill>
                <a:latin typeface="Arial" pitchFamily="34" charset="0"/>
                <a:cs typeface="Arial" pitchFamily="34" charset="0"/>
              </a:rPr>
              <a:pPr algn="r"/>
              <a:t>4</a:t>
            </a:fld>
            <a:endParaRPr lang="en-US" dirty="0">
              <a:solidFill>
                <a:srgbClr val="052049"/>
              </a:solidFill>
              <a:latin typeface="Arial" pitchFamily="34" charset="0"/>
              <a:cs typeface="Arial" pitchFamily="34" charset="0"/>
            </a:endParaRPr>
          </a:p>
        </p:txBody>
      </p:sp>
      <p:sp>
        <p:nvSpPr>
          <p:cNvPr id="5" name="Footer Placeholder 4"/>
          <p:cNvSpPr>
            <a:spLocks noGrp="1"/>
          </p:cNvSpPr>
          <p:nvPr>
            <p:ph type="ftr" sz="quarter" idx="4"/>
          </p:nvPr>
        </p:nvSpPr>
        <p:spPr/>
        <p:txBody>
          <a:bodyPr/>
          <a:lstStyle/>
          <a:p>
            <a:r>
              <a:rPr lang="en-US" sz="800" dirty="0">
                <a:solidFill>
                  <a:srgbClr val="052049"/>
                </a:solidFill>
                <a:latin typeface="+mj-lt"/>
              </a:rPr>
              <a:t>| [footer text here]</a:t>
            </a:r>
          </a:p>
        </p:txBody>
      </p:sp>
    </p:spTree>
    <p:extLst>
      <p:ext uri="{BB962C8B-B14F-4D97-AF65-F5344CB8AC3E}">
        <p14:creationId xmlns:p14="http://schemas.microsoft.com/office/powerpoint/2010/main" val="42914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3.xml"/><Relationship Id="rId6" Type="http://schemas.openxmlformats.org/officeDocument/2006/relationships/image" Target="../media/image4.emf"/><Relationship Id="rId5" Type="http://schemas.openxmlformats.org/officeDocument/2006/relationships/image" Target="../media/image14.jpeg"/><Relationship Id="rId4" Type="http://schemas.openxmlformats.org/officeDocument/2006/relationships/image" Target="../media/image13.jpe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bg1"/>
                  </a:solidFill>
                  <a:latin typeface="+mj-lt"/>
                </a:rPr>
                <a:t>Partner Logo</a:t>
              </a:r>
            </a:p>
          </p:txBody>
        </p:sp>
      </p:grpSp>
      <p:pic>
        <p:nvPicPr>
          <p:cNvPr id="13" name="Picture 12"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215010327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44170065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4866148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6/14/2019</a:t>
            </a:r>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UCSF Space Committee Overview</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9670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1400"/>
            <a:ext cx="10786535" cy="3422925"/>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521368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574316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3999"/>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801"/>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80199435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hite Title">
    <p:bg>
      <p:bgPr>
        <a:solidFill>
          <a:schemeClr val="bg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tx2"/>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tx2"/>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tx2"/>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tx2"/>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0" name="Straight Connector 9"/>
          <p:cNvCxnSpPr/>
          <p:nvPr userDrawn="1"/>
        </p:nvCxnSpPr>
        <p:spPr>
          <a:xfrm>
            <a:off x="3240213" y="591021"/>
            <a:ext cx="0" cy="118872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3665919" y="752601"/>
            <a:ext cx="1982948" cy="868680"/>
            <a:chOff x="2749439" y="752601"/>
            <a:chExt cx="1487211" cy="868680"/>
          </a:xfrm>
        </p:grpSpPr>
        <p:sp>
          <p:nvSpPr>
            <p:cNvPr id="5" name="Rectangle 4"/>
            <p:cNvSpPr/>
            <p:nvPr userDrawn="1"/>
          </p:nvSpPr>
          <p:spPr bwMode="auto">
            <a:xfrm>
              <a:off x="2749439" y="752601"/>
              <a:ext cx="1371600" cy="868680"/>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6" name="TextBox 5"/>
            <p:cNvSpPr txBox="1"/>
            <p:nvPr userDrawn="1"/>
          </p:nvSpPr>
          <p:spPr bwMode="auto">
            <a:xfrm>
              <a:off x="2785238" y="912373"/>
              <a:ext cx="1451412" cy="304699"/>
            </a:xfrm>
            <a:prstGeom prst="rect">
              <a:avLst/>
            </a:prstGeom>
            <a:noFill/>
            <a:ln w="19050" algn="ctr">
              <a:noFill/>
              <a:miter lim="800000"/>
              <a:headEnd/>
              <a:tailEnd/>
            </a:ln>
          </p:spPr>
          <p:txBody>
            <a:bodyPr wrap="square" lIns="0" tIns="0" rIns="0" bIns="0" rtlCol="0">
              <a:spAutoFit/>
            </a:bodyPr>
            <a:lstStyle/>
            <a:p>
              <a:pPr>
                <a:lnSpc>
                  <a:spcPct val="90000"/>
                </a:lnSpc>
              </a:pPr>
              <a:r>
                <a:rPr lang="en-US" sz="2200" dirty="0">
                  <a:solidFill>
                    <a:schemeClr val="tx2"/>
                  </a:solidFill>
                  <a:latin typeface="+mj-lt"/>
                </a:rPr>
                <a:t>Partner Logo</a:t>
              </a:r>
            </a:p>
          </p:txBody>
        </p:sp>
      </p:grpSp>
      <p:pic>
        <p:nvPicPr>
          <p:cNvPr id="13" name="Picture 12" descr="UCSF_sig_navy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2822" y="739446"/>
            <a:ext cx="1851897" cy="903111"/>
          </a:xfrm>
          <a:prstGeom prst="rect">
            <a:avLst/>
          </a:prstGeom>
        </p:spPr>
      </p:pic>
    </p:spTree>
    <p:extLst>
      <p:ext uri="{BB962C8B-B14F-4D97-AF65-F5344CB8AC3E}">
        <p14:creationId xmlns:p14="http://schemas.microsoft.com/office/powerpoint/2010/main" val="2596412957"/>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07318694"/>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7"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982737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944395890"/>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481491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wo Column Slide – White">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a:t>UCSF Space Committee Overview</a:t>
            </a:r>
            <a:endParaRPr lang="en-US" dirty="0"/>
          </a:p>
        </p:txBody>
      </p:sp>
      <p:sp>
        <p:nvSpPr>
          <p:cNvPr id="14" name="Slide Number Placeholder 13"/>
          <p:cNvSpPr>
            <a:spLocks noGrp="1"/>
          </p:cNvSpPr>
          <p:nvPr>
            <p:ph type="sldNum" sz="quarter" idx="13"/>
          </p:nvPr>
        </p:nvSpPr>
        <p:spPr/>
        <p:txBody>
          <a:bodyPr/>
          <a:lstStyle/>
          <a:p>
            <a:fld id="{7BCC8D0D-EAEC-449D-9161-023DFF90F2E2}" type="slidenum">
              <a:rPr lang="en-US" smtClean="0"/>
              <a:pPr/>
              <a:t>‹#›</a:t>
            </a:fld>
            <a:endParaRPr lang="en-US" dirty="0"/>
          </a:p>
        </p:txBody>
      </p:sp>
      <p:sp>
        <p:nvSpPr>
          <p:cNvPr id="11" name="Title 15"/>
          <p:cNvSpPr>
            <a:spLocks noGrp="1"/>
          </p:cNvSpPr>
          <p:nvPr>
            <p:ph type="title" hasCustomPrompt="1"/>
          </p:nvPr>
        </p:nvSpPr>
        <p:spPr>
          <a:xfrm>
            <a:off x="604780" y="425001"/>
            <a:ext cx="10898107" cy="611449"/>
          </a:xfrm>
        </p:spPr>
        <p:txBody>
          <a:bodyPr anchor="b">
            <a:noAutofit/>
          </a:bodyPr>
          <a:lstStyle>
            <a:lvl1pPr>
              <a:defRPr sz="4800">
                <a:latin typeface="+mj-lt"/>
              </a:defRPr>
            </a:lvl1pPr>
          </a:lstStyle>
          <a:p>
            <a:r>
              <a:rPr lang="en-US" dirty="0"/>
              <a:t>Slide Title Here</a:t>
            </a:r>
          </a:p>
        </p:txBody>
      </p:sp>
      <p:sp>
        <p:nvSpPr>
          <p:cNvPr id="12" name="Text Placeholder 3"/>
          <p:cNvSpPr>
            <a:spLocks noGrp="1"/>
          </p:cNvSpPr>
          <p:nvPr>
            <p:ph type="body" sz="quarter" idx="15" hasCustomPrompt="1"/>
          </p:nvPr>
        </p:nvSpPr>
        <p:spPr>
          <a:xfrm>
            <a:off x="609603" y="927654"/>
            <a:ext cx="10893285" cy="446529"/>
          </a:xfrm>
          <a:prstGeom prst="rect">
            <a:avLst/>
          </a:prstGeom>
        </p:spPr>
        <p:txBody>
          <a:bodyPr>
            <a:noAutofit/>
          </a:bodyPr>
          <a:lstStyle>
            <a:lvl1pPr marL="0" indent="0">
              <a:lnSpc>
                <a:spcPct val="100000"/>
              </a:lnSpc>
              <a:buNone/>
              <a:defRPr sz="2400" i="0">
                <a:latin typeface="+mn-lt"/>
              </a:defRPr>
            </a:lvl1pPr>
            <a:lvl2pPr marL="306908" indent="0">
              <a:lnSpc>
                <a:spcPct val="100000"/>
              </a:lnSpc>
              <a:buNone/>
              <a:defRPr i="1">
                <a:latin typeface="+mn-lt"/>
              </a:defRPr>
            </a:lvl2pPr>
            <a:lvl3pPr marL="687899" indent="0">
              <a:lnSpc>
                <a:spcPct val="100000"/>
              </a:lnSpc>
              <a:buNone/>
              <a:defRPr i="1">
                <a:latin typeface="+mn-lt"/>
              </a:defRPr>
            </a:lvl3pPr>
            <a:lvl4pPr marL="1066773" indent="0">
              <a:lnSpc>
                <a:spcPct val="100000"/>
              </a:lnSpc>
              <a:buNone/>
              <a:defRPr i="1">
                <a:latin typeface="+mn-lt"/>
              </a:defRPr>
            </a:lvl4pPr>
            <a:lvl5pPr marL="1447764" indent="0">
              <a:lnSpc>
                <a:spcPct val="100000"/>
              </a:lnSpc>
              <a:buNone/>
              <a:defRPr i="1">
                <a:latin typeface="+mn-lt"/>
              </a:defRPr>
            </a:lvl5pPr>
          </a:lstStyle>
          <a:p>
            <a:pPr lvl="0"/>
            <a:r>
              <a:rPr lang="en-US" dirty="0"/>
              <a:t>Optional Subhead here</a:t>
            </a:r>
          </a:p>
        </p:txBody>
      </p:sp>
      <p:sp>
        <p:nvSpPr>
          <p:cNvPr id="8" name="Content Placeholder 3"/>
          <p:cNvSpPr>
            <a:spLocks noGrp="1"/>
          </p:cNvSpPr>
          <p:nvPr>
            <p:ph sz="quarter" idx="18" hasCustomPrompt="1"/>
          </p:nvPr>
        </p:nvSpPr>
        <p:spPr>
          <a:xfrm>
            <a:off x="609234"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9" name="Content Placeholder 3"/>
          <p:cNvSpPr>
            <a:spLocks noGrp="1"/>
          </p:cNvSpPr>
          <p:nvPr>
            <p:ph sz="quarter" idx="19" hasCustomPrompt="1"/>
          </p:nvPr>
        </p:nvSpPr>
        <p:spPr>
          <a:xfrm>
            <a:off x="6387182" y="1894325"/>
            <a:ext cx="5102453" cy="380411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30224929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2" y="4349651"/>
            <a:ext cx="8636000" cy="489939"/>
          </a:xfrm>
        </p:spPr>
        <p:txBody>
          <a:bodyPr vert="horz" wrap="square" lIns="0" tIns="0" rIns="0" bIns="0" rtlCol="0" anchor="t" anchorCtr="0"/>
          <a:lstStyle>
            <a:lvl1pPr marL="0" indent="0">
              <a:spcBef>
                <a:spcPts val="0"/>
              </a:spcBef>
              <a:buNone/>
              <a:defRPr lang="en-US" sz="1800" i="0" smtClean="0">
                <a:cs typeface="Arial" pitchFamily="34" charset="0"/>
              </a:defRPr>
            </a:lvl1pPr>
            <a:lvl2pPr>
              <a:defRPr lang="en-US" sz="1800" smtClean="0">
                <a:solidFill>
                  <a:schemeClr val="tx1"/>
                </a:solidFill>
                <a:latin typeface="+mn-lt"/>
              </a:defRPr>
            </a:lvl2pPr>
            <a:lvl3pPr>
              <a:defRPr lang="en-US" sz="1800" smtClean="0">
                <a:solidFill>
                  <a:schemeClr val="tx1"/>
                </a:solidFill>
                <a:latin typeface="+mn-lt"/>
              </a:defRPr>
            </a:lvl3pPr>
            <a:lvl4pPr>
              <a:defRPr lang="en-US" sz="1800" smtClean="0">
                <a:solidFill>
                  <a:schemeClr val="tx1"/>
                </a:solidFill>
                <a:latin typeface="+mn-lt"/>
              </a:defRPr>
            </a:lvl4pPr>
            <a:lvl5pPr>
              <a:defRPr lang="en-US" sz="1800">
                <a:solidFill>
                  <a:schemeClr val="tx1"/>
                </a:solidFill>
                <a:latin typeface="+mn-lt"/>
              </a:defRPr>
            </a:lvl5pPr>
          </a:lstStyle>
          <a:p>
            <a:pPr marL="0" lvl="0"/>
            <a:r>
              <a:rPr lang="en-US" dirty="0"/>
              <a:t>Click to edit Master text styles</a:t>
            </a:r>
          </a:p>
        </p:txBody>
      </p:sp>
      <p:pic>
        <p:nvPicPr>
          <p:cNvPr id="9" name="Picture 8"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291407966"/>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2" name="Picture 4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invGray">
          <a:xfrm>
            <a:off x="997835" y="742096"/>
            <a:ext cx="1392784" cy="682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15" name="Picture 14"/>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6/14/2019</a:t>
            </a:r>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UCSF Space Committee Overview</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19" name="Straight Connector 18"/>
          <p:cNvCxnSpPr/>
          <p:nvPr/>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cxnSp>
        <p:nvCxnSpPr>
          <p:cNvPr id="13" name="Straight Connector 12"/>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pic>
        <p:nvPicPr>
          <p:cNvPr id="20"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ote on Blu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1400"/>
            <a:ext cx="10786535" cy="3422925"/>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5082756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874200225"/>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bg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860499142"/>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0478496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4166"/>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44557439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09748671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60093070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171066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Titl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94293"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60021"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1" y="4350041"/>
            <a:ext cx="8636000" cy="193675"/>
          </a:xfrm>
        </p:spPr>
        <p:txBody>
          <a:bodyPr vert="horz" wrap="square" lIns="0" tIns="0" rIns="0" bIns="0" rtlCol="0" anchor="t" anchorCtr="0"/>
          <a:lstStyle>
            <a:lvl1pPr marL="0" indent="0">
              <a:spcBef>
                <a:spcPts val="0"/>
              </a:spcBef>
              <a:buFontTx/>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5" name="TextBox 4"/>
          <p:cNvSpPr txBox="1"/>
          <p:nvPr userDrawn="1"/>
        </p:nvSpPr>
        <p:spPr bwMode="auto">
          <a:xfrm>
            <a:off x="6502401" y="756611"/>
            <a:ext cx="2084691" cy="461665"/>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Helen Diller Family</a:t>
            </a:r>
          </a:p>
          <a:p>
            <a:r>
              <a:rPr lang="en-US" sz="1000" dirty="0">
                <a:solidFill>
                  <a:schemeClr val="bg1"/>
                </a:solidFill>
                <a:latin typeface="+mj-lt"/>
              </a:rPr>
              <a:t>Comprehensive </a:t>
            </a:r>
            <a:br>
              <a:rPr lang="en-US" sz="1000" dirty="0">
                <a:solidFill>
                  <a:schemeClr val="bg1"/>
                </a:solidFill>
                <a:latin typeface="+mj-lt"/>
              </a:rPr>
            </a:br>
            <a:r>
              <a:rPr lang="en-US" sz="1000" dirty="0">
                <a:solidFill>
                  <a:schemeClr val="bg1"/>
                </a:solidFill>
                <a:latin typeface="+mj-lt"/>
              </a:rPr>
              <a:t>Cancer Center</a:t>
            </a:r>
          </a:p>
        </p:txBody>
      </p:sp>
      <p:cxnSp>
        <p:nvCxnSpPr>
          <p:cNvPr id="7" name="Straight Connector 6"/>
          <p:cNvCxnSpPr/>
          <p:nvPr userDrawn="1"/>
        </p:nvCxnSpPr>
        <p:spPr>
          <a:xfrm>
            <a:off x="8587092"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bwMode="auto">
          <a:xfrm>
            <a:off x="8918633" y="756611"/>
            <a:ext cx="1090440"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UCSF School</a:t>
            </a:r>
            <a:br>
              <a:rPr lang="en-US" sz="1000" dirty="0">
                <a:solidFill>
                  <a:schemeClr val="bg1"/>
                </a:solidFill>
                <a:latin typeface="+mj-lt"/>
              </a:rPr>
            </a:br>
            <a:r>
              <a:rPr lang="en-US" sz="1000" dirty="0">
                <a:solidFill>
                  <a:schemeClr val="bg1"/>
                </a:solidFill>
                <a:latin typeface="+mj-lt"/>
              </a:rPr>
              <a:t>of Medicine</a:t>
            </a:r>
          </a:p>
        </p:txBody>
      </p:sp>
      <p:cxnSp>
        <p:nvCxnSpPr>
          <p:cNvPr id="13" name="Straight Connector 12"/>
          <p:cNvCxnSpPr/>
          <p:nvPr userDrawn="1"/>
        </p:nvCxnSpPr>
        <p:spPr>
          <a:xfrm>
            <a:off x="10094048" y="734837"/>
            <a:ext cx="0" cy="466344"/>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userDrawn="1"/>
        </p:nvSpPr>
        <p:spPr bwMode="auto">
          <a:xfrm>
            <a:off x="10403841" y="756611"/>
            <a:ext cx="1301327" cy="307777"/>
          </a:xfrm>
          <a:prstGeom prst="rect">
            <a:avLst/>
          </a:prstGeom>
          <a:noFill/>
          <a:ln w="19050" algn="ctr">
            <a:noFill/>
            <a:miter lim="800000"/>
            <a:headEnd/>
            <a:tailEnd/>
          </a:ln>
        </p:spPr>
        <p:txBody>
          <a:bodyPr wrap="square" lIns="0" tIns="0" rIns="0" bIns="0" rtlCol="0">
            <a:spAutoFit/>
          </a:bodyPr>
          <a:lstStyle/>
          <a:p>
            <a:r>
              <a:rPr lang="en-US" sz="1000" dirty="0">
                <a:solidFill>
                  <a:schemeClr val="bg1"/>
                </a:solidFill>
                <a:latin typeface="+mj-lt"/>
              </a:rPr>
              <a:t>AIDS Research</a:t>
            </a:r>
            <a:r>
              <a:rPr lang="en-US" sz="1000" baseline="0" dirty="0">
                <a:solidFill>
                  <a:schemeClr val="bg1"/>
                </a:solidFill>
                <a:latin typeface="+mj-lt"/>
              </a:rPr>
              <a:t> Institute at UCSF</a:t>
            </a:r>
            <a:endParaRPr lang="en-US" sz="1000" dirty="0">
              <a:solidFill>
                <a:schemeClr val="bg1"/>
              </a:solidFill>
              <a:latin typeface="+mj-lt"/>
            </a:endParaRPr>
          </a:p>
        </p:txBody>
      </p:sp>
      <p:pic>
        <p:nvPicPr>
          <p:cNvPr id="16" name="Picture 1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1706015502"/>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0019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0" name="Picture 9"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3375995295"/>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3" name="Picture 1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14" name="Picture 13"/>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15" name="Picture 14"/>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16" name="Rectangle 15"/>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7"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8862915"/>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85482"/>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31092215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35" name="Title 34"/>
          <p:cNvSpPr>
            <a:spLocks noGrp="1"/>
          </p:cNvSpPr>
          <p:nvPr>
            <p:ph type="title" hasCustomPrompt="1"/>
          </p:nvPr>
        </p:nvSpPr>
        <p:spPr>
          <a:xfrm>
            <a:off x="864807" y="2883539"/>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3436979"/>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6045890"/>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6951" y="4352100"/>
            <a:ext cx="8636000" cy="4603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8" name="Picture 7"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3" y="742960"/>
            <a:ext cx="1867516" cy="910729"/>
          </a:xfrm>
          <a:prstGeom prst="rect">
            <a:avLst/>
          </a:prstGeom>
        </p:spPr>
      </p:pic>
    </p:spTree>
    <p:extLst>
      <p:ext uri="{BB962C8B-B14F-4D97-AF65-F5344CB8AC3E}">
        <p14:creationId xmlns:p14="http://schemas.microsoft.com/office/powerpoint/2010/main" val="810847079"/>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47320750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63221477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4">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ltGray">
          <a:xfrm>
            <a:off x="486834" y="366714"/>
            <a:ext cx="9146117" cy="5153025"/>
          </a:xfrm>
          <a:prstGeom prst="rect">
            <a:avLst/>
          </a:prstGeom>
          <a:solidFill>
            <a:schemeClr val="accent6"/>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834" y="4044820"/>
            <a:ext cx="8638117" cy="406400"/>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95713967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5">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ltGray">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0" name="Rectangle 9"/>
          <p:cNvSpPr/>
          <p:nvPr userDrawn="1"/>
        </p:nvSpPr>
        <p:spPr bwMode="ltGray">
          <a:xfrm>
            <a:off x="486834" y="366714"/>
            <a:ext cx="9146117" cy="5153025"/>
          </a:xfrm>
          <a:prstGeom prst="rect">
            <a:avLst/>
          </a:prstGeom>
          <a:solidFill>
            <a:schemeClr val="accent3"/>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2468" y="4046607"/>
            <a:ext cx="8629651" cy="434178"/>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181492400"/>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Image">
    <p:spTree>
      <p:nvGrpSpPr>
        <p:cNvPr id="1" name=""/>
        <p:cNvGrpSpPr/>
        <p:nvPr/>
      </p:nvGrpSpPr>
      <p:grpSpPr>
        <a:xfrm>
          <a:off x="0" y="0"/>
          <a:ext cx="0" cy="0"/>
          <a:chOff x="0" y="0"/>
          <a:chExt cx="0" cy="0"/>
        </a:xfrm>
      </p:grpSpPr>
      <p:pic>
        <p:nvPicPr>
          <p:cNvPr id="23" name="Picture 22"/>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bwMode="ltGray">
          <a:xfrm>
            <a:off x="0" y="1"/>
            <a:ext cx="12192000" cy="6858000"/>
          </a:xfrm>
          <a:prstGeom prst="rect">
            <a:avLst/>
          </a:prstGeom>
        </p:spPr>
      </p:pic>
      <p:sp>
        <p:nvSpPr>
          <p:cNvPr id="6" name="Rectangle 5"/>
          <p:cNvSpPr/>
          <p:nvPr userDrawn="1"/>
        </p:nvSpPr>
        <p:spPr bwMode="invGray">
          <a:xfrm>
            <a:off x="0" y="-1"/>
            <a:ext cx="12192000" cy="6858001"/>
          </a:xfrm>
          <a:prstGeom prst="rect">
            <a:avLst/>
          </a:prstGeom>
          <a:solidFill>
            <a:srgbClr val="000000">
              <a:alpha val="40000"/>
            </a:srgbClr>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cxnSp>
        <p:nvCxnSpPr>
          <p:cNvPr id="15" name="Straight Connector 14"/>
          <p:cNvCxnSpPr/>
          <p:nvPr userDrawn="1"/>
        </p:nvCxnSpPr>
        <p:spPr>
          <a:xfrm>
            <a:off x="486834" y="6250080"/>
            <a:ext cx="11218333" cy="0"/>
          </a:xfrm>
          <a:prstGeom prst="line">
            <a:avLst/>
          </a:prstGeom>
          <a:noFill/>
          <a:ln w="3175" cap="flat">
            <a:solidFill>
              <a:schemeClr val="bg2"/>
            </a:solidFill>
            <a:prstDash val="solid"/>
            <a:miter lim="800000"/>
            <a:headEnd/>
            <a:tailEnd/>
          </a:ln>
          <a:extLst>
            <a:ext uri="{909E8E84-426E-40dd-AFC4-6F175D3DCCD1}">
              <a14:hiddenFill xmlns:a14="http://schemas.microsoft.com/office/drawing/2010/main" xmlns="">
                <a:noFill/>
              </a14:hiddenFill>
            </a:ext>
          </a:extLst>
        </p:spPr>
      </p:cxnSp>
      <p:sp>
        <p:nvSpPr>
          <p:cNvPr id="20" name="Rectangle 19"/>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1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6/14/2019</a:t>
            </a:r>
            <a:endParaRPr lang="en-US" dirty="0"/>
          </a:p>
        </p:txBody>
      </p:sp>
      <p:sp>
        <p:nvSpPr>
          <p:cNvPr id="17"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2"/>
                </a:solidFill>
                <a:latin typeface="Arial" pitchFamily="34" charset="0"/>
                <a:cs typeface="Arial" pitchFamily="34" charset="0"/>
              </a:defRPr>
            </a:lvl1pPr>
          </a:lstStyle>
          <a:p>
            <a:r>
              <a:rPr lang="en-US"/>
              <a:t>UCSF Space Committee Overview</a:t>
            </a:r>
            <a:endParaRPr lang="en-US" dirty="0"/>
          </a:p>
        </p:txBody>
      </p:sp>
      <p:sp>
        <p:nvSpPr>
          <p:cNvPr id="18"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1">
                <a:solidFill>
                  <a:schemeClr val="bg2"/>
                </a:solidFill>
                <a:latin typeface="Arial" pitchFamily="34" charset="0"/>
                <a:cs typeface="Arial" pitchFamily="34" charset="0"/>
              </a:defRPr>
            </a:lvl1pPr>
          </a:lstStyle>
          <a:p>
            <a:fld id="{7BCC8D0D-EAEC-449D-9161-023DFF90F2E2}" type="slidenum">
              <a:rPr lang="en-US" smtClean="0"/>
              <a:pPr/>
              <a:t>‹#›</a:t>
            </a:fld>
            <a:endParaRPr lang="en-US" dirty="0"/>
          </a:p>
        </p:txBody>
      </p:sp>
      <p:grpSp>
        <p:nvGrpSpPr>
          <p:cNvPr id="7" name="Group 4"/>
          <p:cNvGrpSpPr>
            <a:grpSpLocks noChangeAspect="1"/>
          </p:cNvGrpSpPr>
          <p:nvPr/>
        </p:nvGrpSpPr>
        <p:grpSpPr bwMode="auto">
          <a:xfrm>
            <a:off x="10841568" y="6396038"/>
            <a:ext cx="867833" cy="315912"/>
            <a:chOff x="5122" y="4029"/>
            <a:chExt cx="410" cy="199"/>
          </a:xfrm>
        </p:grpSpPr>
        <p:sp>
          <p:nvSpPr>
            <p:cNvPr id="21" name="AutoShape 3"/>
            <p:cNvSpPr>
              <a:spLocks noChangeAspect="1" noChangeArrowheads="1" noTextEdit="1"/>
            </p:cNvSpPr>
            <p:nvPr userDrawn="1"/>
          </p:nvSpPr>
          <p:spPr bwMode="auto">
            <a:xfrm>
              <a:off x="5122" y="4029"/>
              <a:ext cx="410" cy="1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sp>
          <p:nvSpPr>
            <p:cNvPr id="22" name="Freeform 5"/>
            <p:cNvSpPr>
              <a:spLocks/>
            </p:cNvSpPr>
            <p:nvPr userDrawn="1"/>
          </p:nvSpPr>
          <p:spPr bwMode="auto">
            <a:xfrm>
              <a:off x="5122" y="4027"/>
              <a:ext cx="408" cy="199"/>
            </a:xfrm>
            <a:custGeom>
              <a:avLst/>
              <a:gdLst>
                <a:gd name="T0" fmla="*/ 200 w 200"/>
                <a:gd name="T1" fmla="*/ 30 h 96"/>
                <a:gd name="T2" fmla="*/ 154 w 200"/>
                <a:gd name="T3" fmla="*/ 74 h 96"/>
                <a:gd name="T4" fmla="*/ 137 w 200"/>
                <a:gd name="T5" fmla="*/ 57 h 96"/>
                <a:gd name="T6" fmla="*/ 117 w 200"/>
                <a:gd name="T7" fmla="*/ 52 h 96"/>
                <a:gd name="T8" fmla="*/ 114 w 200"/>
                <a:gd name="T9" fmla="*/ 49 h 96"/>
                <a:gd name="T10" fmla="*/ 114 w 200"/>
                <a:gd name="T11" fmla="*/ 47 h 96"/>
                <a:gd name="T12" fmla="*/ 116 w 200"/>
                <a:gd name="T13" fmla="*/ 42 h 96"/>
                <a:gd name="T14" fmla="*/ 116 w 200"/>
                <a:gd name="T15" fmla="*/ 42 h 96"/>
                <a:gd name="T16" fmla="*/ 117 w 200"/>
                <a:gd name="T17" fmla="*/ 41 h 96"/>
                <a:gd name="T18" fmla="*/ 134 w 200"/>
                <a:gd name="T19" fmla="*/ 41 h 96"/>
                <a:gd name="T20" fmla="*/ 152 w 200"/>
                <a:gd name="T21" fmla="*/ 49 h 96"/>
                <a:gd name="T22" fmla="*/ 127 w 200"/>
                <a:gd name="T23" fmla="*/ 28 h 96"/>
                <a:gd name="T24" fmla="*/ 102 w 200"/>
                <a:gd name="T25" fmla="*/ 42 h 96"/>
                <a:gd name="T26" fmla="*/ 102 w 200"/>
                <a:gd name="T27" fmla="*/ 44 h 96"/>
                <a:gd name="T28" fmla="*/ 70 w 200"/>
                <a:gd name="T29" fmla="*/ 34 h 96"/>
                <a:gd name="T30" fmla="*/ 102 w 200"/>
                <a:gd name="T31" fmla="*/ 23 h 96"/>
                <a:gd name="T32" fmla="*/ 87 w 200"/>
                <a:gd name="T33" fmla="*/ 0 h 96"/>
                <a:gd name="T34" fmla="*/ 55 w 200"/>
                <a:gd name="T35" fmla="*/ 2 h 96"/>
                <a:gd name="T36" fmla="*/ 41 w 200"/>
                <a:gd name="T37" fmla="*/ 42 h 96"/>
                <a:gd name="T38" fmla="*/ 14 w 200"/>
                <a:gd name="T39" fmla="*/ 42 h 96"/>
                <a:gd name="T40" fmla="*/ 0 w 200"/>
                <a:gd name="T41" fmla="*/ 2 h 96"/>
                <a:gd name="T42" fmla="*/ 28 w 200"/>
                <a:gd name="T43" fmla="*/ 68 h 96"/>
                <a:gd name="T44" fmla="*/ 55 w 200"/>
                <a:gd name="T45" fmla="*/ 37 h 96"/>
                <a:gd name="T46" fmla="*/ 107 w 200"/>
                <a:gd name="T47" fmla="*/ 61 h 96"/>
                <a:gd name="T48" fmla="*/ 122 w 200"/>
                <a:gd name="T49" fmla="*/ 67 h 96"/>
                <a:gd name="T50" fmla="*/ 138 w 200"/>
                <a:gd name="T51" fmla="*/ 71 h 96"/>
                <a:gd name="T52" fmla="*/ 135 w 200"/>
                <a:gd name="T53" fmla="*/ 84 h 96"/>
                <a:gd name="T54" fmla="*/ 116 w 200"/>
                <a:gd name="T55" fmla="*/ 81 h 96"/>
                <a:gd name="T56" fmla="*/ 100 w 200"/>
                <a:gd name="T57" fmla="*/ 74 h 96"/>
                <a:gd name="T58" fmla="*/ 128 w 200"/>
                <a:gd name="T59" fmla="*/ 96 h 96"/>
                <a:gd name="T60" fmla="*/ 154 w 200"/>
                <a:gd name="T61" fmla="*/ 77 h 96"/>
                <a:gd name="T62" fmla="*/ 168 w 200"/>
                <a:gd name="T63" fmla="*/ 95 h 96"/>
                <a:gd name="T64" fmla="*/ 196 w 200"/>
                <a:gd name="T65" fmla="*/ 68 h 96"/>
                <a:gd name="T66" fmla="*/ 168 w 200"/>
                <a:gd name="T67" fmla="*/ 57 h 96"/>
                <a:gd name="T68" fmla="*/ 200 w 200"/>
                <a:gd name="T69" fmla="*/ 4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00" h="96">
                  <a:moveTo>
                    <a:pt x="200" y="42"/>
                  </a:moveTo>
                  <a:cubicBezTo>
                    <a:pt x="200" y="30"/>
                    <a:pt x="200" y="30"/>
                    <a:pt x="200" y="30"/>
                  </a:cubicBezTo>
                  <a:cubicBezTo>
                    <a:pt x="154" y="30"/>
                    <a:pt x="154" y="30"/>
                    <a:pt x="154" y="30"/>
                  </a:cubicBezTo>
                  <a:cubicBezTo>
                    <a:pt x="154" y="74"/>
                    <a:pt x="154" y="74"/>
                    <a:pt x="154" y="74"/>
                  </a:cubicBezTo>
                  <a:cubicBezTo>
                    <a:pt x="154" y="69"/>
                    <a:pt x="152" y="65"/>
                    <a:pt x="148" y="62"/>
                  </a:cubicBezTo>
                  <a:cubicBezTo>
                    <a:pt x="146" y="60"/>
                    <a:pt x="142" y="59"/>
                    <a:pt x="137" y="57"/>
                  </a:cubicBezTo>
                  <a:cubicBezTo>
                    <a:pt x="126" y="55"/>
                    <a:pt x="126" y="55"/>
                    <a:pt x="126" y="55"/>
                  </a:cubicBezTo>
                  <a:cubicBezTo>
                    <a:pt x="121" y="54"/>
                    <a:pt x="118" y="53"/>
                    <a:pt x="117" y="52"/>
                  </a:cubicBezTo>
                  <a:cubicBezTo>
                    <a:pt x="116" y="51"/>
                    <a:pt x="115" y="51"/>
                    <a:pt x="114" y="49"/>
                  </a:cubicBezTo>
                  <a:cubicBezTo>
                    <a:pt x="114" y="49"/>
                    <a:pt x="114" y="49"/>
                    <a:pt x="114" y="49"/>
                  </a:cubicBezTo>
                  <a:cubicBezTo>
                    <a:pt x="114" y="49"/>
                    <a:pt x="114" y="49"/>
                    <a:pt x="114" y="49"/>
                  </a:cubicBezTo>
                  <a:cubicBezTo>
                    <a:pt x="114" y="49"/>
                    <a:pt x="114" y="48"/>
                    <a:pt x="114" y="47"/>
                  </a:cubicBezTo>
                  <a:cubicBezTo>
                    <a:pt x="114" y="45"/>
                    <a:pt x="115" y="43"/>
                    <a:pt x="116" y="42"/>
                  </a:cubicBezTo>
                  <a:cubicBezTo>
                    <a:pt x="116" y="42"/>
                    <a:pt x="116" y="42"/>
                    <a:pt x="116" y="42"/>
                  </a:cubicBezTo>
                  <a:cubicBezTo>
                    <a:pt x="116" y="42"/>
                    <a:pt x="116" y="42"/>
                    <a:pt x="116" y="42"/>
                  </a:cubicBezTo>
                  <a:cubicBezTo>
                    <a:pt x="116" y="42"/>
                    <a:pt x="116" y="42"/>
                    <a:pt x="116" y="42"/>
                  </a:cubicBezTo>
                  <a:cubicBezTo>
                    <a:pt x="116" y="42"/>
                    <a:pt x="116" y="42"/>
                    <a:pt x="116" y="42"/>
                  </a:cubicBezTo>
                  <a:cubicBezTo>
                    <a:pt x="116" y="42"/>
                    <a:pt x="117" y="41"/>
                    <a:pt x="117" y="41"/>
                  </a:cubicBezTo>
                  <a:cubicBezTo>
                    <a:pt x="119" y="40"/>
                    <a:pt x="122" y="39"/>
                    <a:pt x="126" y="39"/>
                  </a:cubicBezTo>
                  <a:cubicBezTo>
                    <a:pt x="129" y="39"/>
                    <a:pt x="132" y="39"/>
                    <a:pt x="134" y="41"/>
                  </a:cubicBezTo>
                  <a:cubicBezTo>
                    <a:pt x="137" y="42"/>
                    <a:pt x="139" y="45"/>
                    <a:pt x="139" y="49"/>
                  </a:cubicBezTo>
                  <a:cubicBezTo>
                    <a:pt x="152" y="49"/>
                    <a:pt x="152" y="49"/>
                    <a:pt x="152" y="49"/>
                  </a:cubicBezTo>
                  <a:cubicBezTo>
                    <a:pt x="152" y="42"/>
                    <a:pt x="149" y="37"/>
                    <a:pt x="144" y="33"/>
                  </a:cubicBezTo>
                  <a:cubicBezTo>
                    <a:pt x="139" y="29"/>
                    <a:pt x="134" y="28"/>
                    <a:pt x="127" y="28"/>
                  </a:cubicBezTo>
                  <a:cubicBezTo>
                    <a:pt x="118" y="28"/>
                    <a:pt x="112" y="30"/>
                    <a:pt x="108" y="33"/>
                  </a:cubicBezTo>
                  <a:cubicBezTo>
                    <a:pt x="105" y="36"/>
                    <a:pt x="103" y="39"/>
                    <a:pt x="102" y="42"/>
                  </a:cubicBezTo>
                  <a:cubicBezTo>
                    <a:pt x="102" y="42"/>
                    <a:pt x="102" y="42"/>
                    <a:pt x="102" y="42"/>
                  </a:cubicBezTo>
                  <a:cubicBezTo>
                    <a:pt x="102" y="42"/>
                    <a:pt x="102" y="43"/>
                    <a:pt x="102" y="44"/>
                  </a:cubicBezTo>
                  <a:cubicBezTo>
                    <a:pt x="100" y="51"/>
                    <a:pt x="95" y="56"/>
                    <a:pt x="87" y="56"/>
                  </a:cubicBezTo>
                  <a:cubicBezTo>
                    <a:pt x="74" y="56"/>
                    <a:pt x="70" y="45"/>
                    <a:pt x="70" y="34"/>
                  </a:cubicBezTo>
                  <a:cubicBezTo>
                    <a:pt x="70" y="23"/>
                    <a:pt x="74" y="12"/>
                    <a:pt x="87" y="12"/>
                  </a:cubicBezTo>
                  <a:cubicBezTo>
                    <a:pt x="94" y="12"/>
                    <a:pt x="101" y="17"/>
                    <a:pt x="102" y="23"/>
                  </a:cubicBezTo>
                  <a:cubicBezTo>
                    <a:pt x="115" y="23"/>
                    <a:pt x="115" y="23"/>
                    <a:pt x="115" y="23"/>
                  </a:cubicBezTo>
                  <a:cubicBezTo>
                    <a:pt x="114" y="8"/>
                    <a:pt x="102" y="0"/>
                    <a:pt x="87" y="0"/>
                  </a:cubicBezTo>
                  <a:cubicBezTo>
                    <a:pt x="68" y="0"/>
                    <a:pt x="56" y="14"/>
                    <a:pt x="55" y="32"/>
                  </a:cubicBezTo>
                  <a:cubicBezTo>
                    <a:pt x="55" y="2"/>
                    <a:pt x="55" y="2"/>
                    <a:pt x="55" y="2"/>
                  </a:cubicBezTo>
                  <a:cubicBezTo>
                    <a:pt x="41" y="2"/>
                    <a:pt x="41" y="2"/>
                    <a:pt x="41" y="2"/>
                  </a:cubicBezTo>
                  <a:cubicBezTo>
                    <a:pt x="41" y="42"/>
                    <a:pt x="41" y="42"/>
                    <a:pt x="41" y="42"/>
                  </a:cubicBezTo>
                  <a:cubicBezTo>
                    <a:pt x="41" y="52"/>
                    <a:pt x="38" y="56"/>
                    <a:pt x="28" y="56"/>
                  </a:cubicBezTo>
                  <a:cubicBezTo>
                    <a:pt x="16" y="56"/>
                    <a:pt x="14" y="49"/>
                    <a:pt x="14" y="42"/>
                  </a:cubicBezTo>
                  <a:cubicBezTo>
                    <a:pt x="14" y="2"/>
                    <a:pt x="14" y="2"/>
                    <a:pt x="14" y="2"/>
                  </a:cubicBezTo>
                  <a:cubicBezTo>
                    <a:pt x="0" y="2"/>
                    <a:pt x="0" y="2"/>
                    <a:pt x="0" y="2"/>
                  </a:cubicBezTo>
                  <a:cubicBezTo>
                    <a:pt x="0" y="42"/>
                    <a:pt x="0" y="42"/>
                    <a:pt x="0" y="42"/>
                  </a:cubicBezTo>
                  <a:cubicBezTo>
                    <a:pt x="0" y="60"/>
                    <a:pt x="10" y="68"/>
                    <a:pt x="28" y="68"/>
                  </a:cubicBezTo>
                  <a:cubicBezTo>
                    <a:pt x="45" y="68"/>
                    <a:pt x="55" y="60"/>
                    <a:pt x="55" y="42"/>
                  </a:cubicBezTo>
                  <a:cubicBezTo>
                    <a:pt x="55" y="37"/>
                    <a:pt x="55" y="37"/>
                    <a:pt x="55" y="37"/>
                  </a:cubicBezTo>
                  <a:cubicBezTo>
                    <a:pt x="56" y="55"/>
                    <a:pt x="68" y="68"/>
                    <a:pt x="87" y="68"/>
                  </a:cubicBezTo>
                  <a:cubicBezTo>
                    <a:pt x="95" y="68"/>
                    <a:pt x="102" y="66"/>
                    <a:pt x="107" y="61"/>
                  </a:cubicBezTo>
                  <a:cubicBezTo>
                    <a:pt x="107" y="61"/>
                    <a:pt x="108" y="62"/>
                    <a:pt x="108" y="62"/>
                  </a:cubicBezTo>
                  <a:cubicBezTo>
                    <a:pt x="111" y="64"/>
                    <a:pt x="115" y="65"/>
                    <a:pt x="122" y="67"/>
                  </a:cubicBezTo>
                  <a:cubicBezTo>
                    <a:pt x="129" y="68"/>
                    <a:pt x="129" y="68"/>
                    <a:pt x="129" y="68"/>
                  </a:cubicBezTo>
                  <a:cubicBezTo>
                    <a:pt x="133" y="69"/>
                    <a:pt x="136" y="70"/>
                    <a:pt x="138" y="71"/>
                  </a:cubicBezTo>
                  <a:cubicBezTo>
                    <a:pt x="140" y="73"/>
                    <a:pt x="141" y="74"/>
                    <a:pt x="141" y="76"/>
                  </a:cubicBezTo>
                  <a:cubicBezTo>
                    <a:pt x="141" y="80"/>
                    <a:pt x="139" y="83"/>
                    <a:pt x="135" y="84"/>
                  </a:cubicBezTo>
                  <a:cubicBezTo>
                    <a:pt x="133" y="85"/>
                    <a:pt x="131" y="85"/>
                    <a:pt x="127" y="85"/>
                  </a:cubicBezTo>
                  <a:cubicBezTo>
                    <a:pt x="122" y="85"/>
                    <a:pt x="118" y="84"/>
                    <a:pt x="116" y="81"/>
                  </a:cubicBezTo>
                  <a:cubicBezTo>
                    <a:pt x="115" y="79"/>
                    <a:pt x="114" y="77"/>
                    <a:pt x="113" y="74"/>
                  </a:cubicBezTo>
                  <a:cubicBezTo>
                    <a:pt x="100" y="74"/>
                    <a:pt x="100" y="74"/>
                    <a:pt x="100" y="74"/>
                  </a:cubicBezTo>
                  <a:cubicBezTo>
                    <a:pt x="100" y="81"/>
                    <a:pt x="103" y="86"/>
                    <a:pt x="108" y="90"/>
                  </a:cubicBezTo>
                  <a:cubicBezTo>
                    <a:pt x="113" y="94"/>
                    <a:pt x="119" y="96"/>
                    <a:pt x="128" y="96"/>
                  </a:cubicBezTo>
                  <a:cubicBezTo>
                    <a:pt x="136" y="96"/>
                    <a:pt x="143" y="94"/>
                    <a:pt x="147" y="90"/>
                  </a:cubicBezTo>
                  <a:cubicBezTo>
                    <a:pt x="151" y="87"/>
                    <a:pt x="154" y="82"/>
                    <a:pt x="154" y="77"/>
                  </a:cubicBezTo>
                  <a:cubicBezTo>
                    <a:pt x="154" y="95"/>
                    <a:pt x="154" y="95"/>
                    <a:pt x="154" y="95"/>
                  </a:cubicBezTo>
                  <a:cubicBezTo>
                    <a:pt x="168" y="95"/>
                    <a:pt x="168" y="95"/>
                    <a:pt x="168" y="95"/>
                  </a:cubicBezTo>
                  <a:cubicBezTo>
                    <a:pt x="168" y="68"/>
                    <a:pt x="168" y="68"/>
                    <a:pt x="168" y="68"/>
                  </a:cubicBezTo>
                  <a:cubicBezTo>
                    <a:pt x="196" y="68"/>
                    <a:pt x="196" y="68"/>
                    <a:pt x="196" y="68"/>
                  </a:cubicBezTo>
                  <a:cubicBezTo>
                    <a:pt x="196" y="57"/>
                    <a:pt x="196" y="57"/>
                    <a:pt x="196" y="57"/>
                  </a:cubicBezTo>
                  <a:cubicBezTo>
                    <a:pt x="168" y="57"/>
                    <a:pt x="168" y="57"/>
                    <a:pt x="168" y="57"/>
                  </a:cubicBezTo>
                  <a:cubicBezTo>
                    <a:pt x="168" y="42"/>
                    <a:pt x="168" y="42"/>
                    <a:pt x="168" y="42"/>
                  </a:cubicBezTo>
                  <a:lnTo>
                    <a:pt x="200" y="42"/>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dirty="0"/>
            </a:p>
          </p:txBody>
        </p:sp>
      </p:grpSp>
      <p:pic>
        <p:nvPicPr>
          <p:cNvPr id="25" name="Picture 41"/>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hasCustomPrompt="1"/>
          </p:nvPr>
        </p:nvSpPr>
        <p:spPr>
          <a:xfrm>
            <a:off x="461779" y="2249896"/>
            <a:ext cx="10786535" cy="1421928"/>
          </a:xfrm>
        </p:spPr>
        <p:txBody>
          <a:bodyPr vert="horz" wrap="square" lIns="91440" tIns="45720" rIns="91440" bIns="45720" rtlCol="0" anchor="b" anchorCtr="0">
            <a:spAutoFit/>
          </a:bodyPr>
          <a:lstStyle>
            <a:lvl1pPr marL="280988" indent="-280988">
              <a:lnSpc>
                <a:spcPct val="90000"/>
              </a:lnSpc>
              <a:defRPr lang="en-US" sz="4800" spc="-20" baseline="0" dirty="0">
                <a:solidFill>
                  <a:schemeClr val="bg2"/>
                </a:solidFill>
              </a:defRPr>
            </a:lvl1pPr>
          </a:lstStyle>
          <a:p>
            <a:pPr lvl="0"/>
            <a:r>
              <a:rPr lang="en-US" dirty="0"/>
              <a:t>“Lorem ipsum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083341"/>
            <a:ext cx="11100731" cy="721900"/>
          </a:xfrm>
        </p:spPr>
        <p:txBody>
          <a:bodyPr vert="horz" wrap="square" lIns="91440" tIns="45720" rIns="91440" bIns="45720" rtlCol="0">
            <a:noAutofit/>
          </a:bodyPr>
          <a:lstStyle>
            <a:lvl1pPr marL="0" indent="0">
              <a:spcBef>
                <a:spcPts val="300"/>
              </a:spcBef>
              <a:buNone/>
              <a:defRPr lang="en-US" sz="1600" baseline="0" dirty="0" smtClean="0">
                <a:solidFill>
                  <a:schemeClr val="bg2"/>
                </a:solidFill>
              </a:defRPr>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Tree>
    <p:extLst>
      <p:ext uri="{BB962C8B-B14F-4D97-AF65-F5344CB8AC3E}">
        <p14:creationId xmlns:p14="http://schemas.microsoft.com/office/powerpoint/2010/main" val="406166169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1">
    <p:bg bwMode="ltGray">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pic>
        <p:nvPicPr>
          <p:cNvPr id="15" name="Picture 14" descr="UCSF_sig_white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1993848900"/>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Quote on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61779" y="1201400"/>
            <a:ext cx="10786535" cy="3422925"/>
          </a:xfrm>
        </p:spPr>
        <p:txBody>
          <a:bodyPr vert="horz" wrap="square" lIns="91440" tIns="45720" rIns="91440" bIns="45720" rtlCol="0" anchor="b" anchorCtr="0">
            <a:spAutoFit/>
          </a:bodyPr>
          <a:lstStyle>
            <a:lvl1pPr marL="280988" indent="-280988">
              <a:lnSpc>
                <a:spcPct val="90000"/>
              </a:lnSpc>
              <a:defRPr lang="en-US" sz="4800" spc="-20" baseline="0" dirty="0"/>
            </a:lvl1pPr>
          </a:lstStyle>
          <a:p>
            <a:pPr lvl="0"/>
            <a:r>
              <a:rPr lang="en-US" dirty="0"/>
              <a:t>“</a:t>
            </a:r>
            <a:r>
              <a:rPr lang="en-US" dirty="0" err="1"/>
              <a:t>Lorem</a:t>
            </a:r>
            <a:r>
              <a:rPr lang="en-US" dirty="0"/>
              <a:t> </a:t>
            </a:r>
            <a:r>
              <a:rPr lang="en-US" dirty="0" err="1"/>
              <a:t>ipsum</a:t>
            </a:r>
            <a:r>
              <a:rPr lang="en-US" dirty="0"/>
              <a:t> dolor site </a:t>
            </a:r>
            <a:r>
              <a:rPr lang="en-US" dirty="0" err="1"/>
              <a:t>amet</a:t>
            </a:r>
            <a:r>
              <a:rPr lang="en-US" dirty="0"/>
              <a:t>, </a:t>
            </a:r>
            <a:r>
              <a:rPr lang="en-US" dirty="0" err="1"/>
              <a:t>consectetur</a:t>
            </a:r>
            <a:r>
              <a:rPr lang="en-US" dirty="0"/>
              <a:t> </a:t>
            </a:r>
            <a:r>
              <a:rPr lang="en-US" dirty="0" err="1"/>
              <a:t>adi</a:t>
            </a:r>
            <a:r>
              <a:rPr lang="en-US" dirty="0"/>
              <a:t> </a:t>
            </a:r>
            <a:r>
              <a:rPr lang="en-US" dirty="0" err="1"/>
              <a:t>isicing</a:t>
            </a:r>
            <a:r>
              <a:rPr lang="en-US" dirty="0"/>
              <a:t> </a:t>
            </a:r>
            <a:r>
              <a:rPr lang="en-US" dirty="0" err="1"/>
              <a:t>elit</a:t>
            </a:r>
            <a:r>
              <a:rPr lang="en-US" dirty="0"/>
              <a:t>, </a:t>
            </a:r>
            <a:r>
              <a:rPr lang="en-US" dirty="0" err="1"/>
              <a:t>sedo</a:t>
            </a:r>
            <a:r>
              <a:rPr lang="en-US" dirty="0"/>
              <a:t>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labotre</a:t>
            </a:r>
            <a:r>
              <a:rPr lang="en-US" dirty="0"/>
              <a:t> et </a:t>
            </a:r>
            <a:r>
              <a:rPr lang="en-US" dirty="0" err="1"/>
              <a:t>dolore</a:t>
            </a:r>
            <a:r>
              <a:rPr lang="en-US" dirty="0"/>
              <a:t> magna </a:t>
            </a:r>
            <a:r>
              <a:rPr lang="en-US" dirty="0" err="1"/>
              <a:t>aliqua</a:t>
            </a:r>
            <a:r>
              <a:rPr lang="en-US" dirty="0"/>
              <a:t>. </a:t>
            </a:r>
            <a:r>
              <a:rPr lang="en-US" dirty="0" err="1"/>
              <a:t>Ut</a:t>
            </a:r>
            <a:r>
              <a:rPr lang="en-US" dirty="0"/>
              <a:t> </a:t>
            </a:r>
            <a:r>
              <a:rPr lang="en-US" dirty="0" err="1"/>
              <a:t>enim</a:t>
            </a:r>
            <a:r>
              <a:rPr lang="en-US" dirty="0"/>
              <a:t> ad minim et </a:t>
            </a:r>
            <a:r>
              <a:rPr lang="en-US" dirty="0" err="1"/>
              <a:t>venium</a:t>
            </a:r>
            <a:r>
              <a:rPr lang="en-US" dirty="0"/>
              <a:t>, </a:t>
            </a:r>
            <a:r>
              <a:rPr lang="en-US" dirty="0" err="1"/>
              <a:t>quis</a:t>
            </a:r>
            <a:r>
              <a:rPr lang="en-US" dirty="0"/>
              <a:t> </a:t>
            </a:r>
            <a:r>
              <a:rPr lang="en-US" dirty="0" err="1"/>
              <a:t>nostrud</a:t>
            </a:r>
            <a:r>
              <a:rPr lang="en-US" dirty="0"/>
              <a:t> </a:t>
            </a:r>
            <a:r>
              <a:rPr lang="en-US" dirty="0" err="1"/>
              <a:t>elit</a:t>
            </a:r>
            <a:r>
              <a:rPr lang="en-US" dirty="0"/>
              <a:t>.”</a:t>
            </a:r>
          </a:p>
        </p:txBody>
      </p:sp>
      <p:sp>
        <p:nvSpPr>
          <p:cNvPr id="3" name="Content Placeholder 2"/>
          <p:cNvSpPr>
            <a:spLocks noGrp="1"/>
          </p:cNvSpPr>
          <p:nvPr>
            <p:ph idx="1" hasCustomPrompt="1"/>
          </p:nvPr>
        </p:nvSpPr>
        <p:spPr>
          <a:xfrm>
            <a:off x="860441" y="4921541"/>
            <a:ext cx="11100731" cy="721900"/>
          </a:xfrm>
        </p:spPr>
        <p:txBody>
          <a:bodyPr vert="horz" wrap="square" lIns="91440" tIns="45720" rIns="91440" bIns="45720" rtlCol="0">
            <a:noAutofit/>
          </a:bodyPr>
          <a:lstStyle>
            <a:lvl1pPr marL="0" indent="0">
              <a:spcBef>
                <a:spcPts val="300"/>
              </a:spcBef>
              <a:buNone/>
              <a:defRPr lang="en-US" sz="1600" baseline="0" dirty="0" smtClean="0"/>
            </a:lvl1pPr>
            <a:lvl2pPr marL="230187" indent="0">
              <a:buNone/>
              <a:defRPr lang="en-US" dirty="0" smtClean="0"/>
            </a:lvl2pPr>
            <a:lvl3pPr marL="515937" indent="0">
              <a:buNone/>
              <a:defRPr lang="en-US" dirty="0" smtClean="0"/>
            </a:lvl3pPr>
            <a:lvl4pPr marL="800100" indent="0">
              <a:buNone/>
              <a:defRPr lang="en-US" dirty="0" smtClean="0"/>
            </a:lvl4pPr>
            <a:lvl5pPr marL="1085850" indent="0">
              <a:buNone/>
              <a:defRPr lang="en-US" dirty="0"/>
            </a:lvl5pPr>
          </a:lstStyle>
          <a:p>
            <a:pPr lvl="0"/>
            <a:r>
              <a:rPr lang="en-US" dirty="0"/>
              <a:t>Author’s Name Here</a:t>
            </a:r>
          </a:p>
          <a:p>
            <a:pPr lvl="0"/>
            <a:r>
              <a:rPr lang="en-US" dirty="0"/>
              <a:t>Position Title Here</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221870235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ead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156375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98866822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43" y="438913"/>
            <a:ext cx="10786535" cy="575094"/>
          </a:xfrm>
        </p:spPr>
        <p:txBody>
          <a:bodyPr vert="horz" wrap="square" lIns="91440" tIns="45720" rIns="91440" bIns="45720" rtlCol="0" anchor="t" anchorCtr="0">
            <a:spAutoFit/>
          </a:bodyPr>
          <a:lstStyle>
            <a:lvl1pPr>
              <a:defRPr lang="en-US" dirty="0"/>
            </a:lvl1pPr>
          </a:lstStyle>
          <a:p>
            <a:pPr lvl="0"/>
            <a:r>
              <a:rPr lang="en-US" dirty="0"/>
              <a:t>Slide Title Here</a:t>
            </a:r>
          </a:p>
        </p:txBody>
      </p:sp>
      <p:sp>
        <p:nvSpPr>
          <p:cNvPr id="3" name="Content Placeholder 2"/>
          <p:cNvSpPr>
            <a:spLocks noGrp="1"/>
          </p:cNvSpPr>
          <p:nvPr>
            <p:ph idx="1" hasCustomPrompt="1"/>
          </p:nvPr>
        </p:nvSpPr>
        <p:spPr>
          <a:xfrm>
            <a:off x="881833" y="2021792"/>
            <a:ext cx="11100731" cy="4011502"/>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0969" y="1563684"/>
            <a:ext cx="10782895" cy="313932"/>
          </a:xfrm>
        </p:spPr>
        <p:txBody>
          <a:bodyPr anchor="t"/>
          <a:lstStyle>
            <a:lvl1pPr marL="0" indent="0">
              <a:buNone/>
              <a:defRPr sz="2100" b="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a:t>
            </a:r>
          </a:p>
        </p:txBody>
      </p:sp>
      <p:sp>
        <p:nvSpPr>
          <p:cNvPr id="8"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9"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0"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13924145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Head and 2-Column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Content Placeholder 2"/>
          <p:cNvSpPr>
            <a:spLocks noGrp="1"/>
          </p:cNvSpPr>
          <p:nvPr>
            <p:ph idx="1" hasCustomPrompt="1"/>
          </p:nvPr>
        </p:nvSpPr>
        <p:spPr>
          <a:xfrm>
            <a:off x="881953" y="1562634"/>
            <a:ext cx="5319183"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idx="10" hasCustomPrompt="1"/>
          </p:nvPr>
        </p:nvSpPr>
        <p:spPr>
          <a:xfrm>
            <a:off x="854750" y="1013951"/>
            <a:ext cx="10770193" cy="383182"/>
          </a:xfrm>
        </p:spPr>
        <p:txBody>
          <a:bodyPr vert="horz" wrap="square" lIns="91440" tIns="45720" rIns="91440" bIns="45720" rtlCol="0" anchor="t">
            <a:noAutofit/>
          </a:bodyPr>
          <a:lstStyle>
            <a:lvl1pPr>
              <a:defRPr lang="en-US" dirty="0" smtClean="0"/>
            </a:lvl1pPr>
          </a:lstStyle>
          <a:p>
            <a:pPr marL="0" lvl="0" indent="0">
              <a:buNone/>
            </a:pPr>
            <a:r>
              <a:rPr lang="en-US" dirty="0"/>
              <a:t>Subhead</a:t>
            </a:r>
          </a:p>
        </p:txBody>
      </p:sp>
      <p:sp>
        <p:nvSpPr>
          <p:cNvPr id="9" name="Content Placeholder 2"/>
          <p:cNvSpPr>
            <a:spLocks noGrp="1"/>
          </p:cNvSpPr>
          <p:nvPr>
            <p:ph idx="11" hasCustomPrompt="1"/>
          </p:nvPr>
        </p:nvSpPr>
        <p:spPr>
          <a:xfrm>
            <a:off x="6510170" y="1556703"/>
            <a:ext cx="5350932" cy="3978016"/>
          </a:xfrm>
        </p:spPr>
        <p:txBody>
          <a:bodyPr vert="horz" wrap="square" lIns="91440" tIns="45720" rIns="91440" bIns="4572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79998166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Head and Subhead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7825" y="438912"/>
            <a:ext cx="10773833" cy="575094"/>
          </a:xfrm>
        </p:spPr>
        <p:txBody>
          <a:bodyPr vert="horz" wrap="square" lIns="91440" tIns="45720" rIns="91440" bIns="45720" rtlCol="0" anchor="t" anchorCtr="0">
            <a:spAutoFit/>
          </a:bodyPr>
          <a:lstStyle>
            <a:lvl1pPr>
              <a:defRPr lang="en-US" dirty="0"/>
            </a:lvl1pPr>
          </a:lstStyle>
          <a:p>
            <a:pPr marL="0" lvl="0"/>
            <a:r>
              <a:rPr lang="en-US" dirty="0"/>
              <a:t>Slide Title Here</a:t>
            </a:r>
          </a:p>
        </p:txBody>
      </p:sp>
      <p:sp>
        <p:nvSpPr>
          <p:cNvPr id="3" name="Text Placeholder 2"/>
          <p:cNvSpPr>
            <a:spLocks noGrp="1"/>
          </p:cNvSpPr>
          <p:nvPr>
            <p:ph type="body" idx="10" hasCustomPrompt="1"/>
          </p:nvPr>
        </p:nvSpPr>
        <p:spPr>
          <a:xfrm>
            <a:off x="853762" y="1011992"/>
            <a:ext cx="10770193" cy="383182"/>
          </a:xfrm>
        </p:spPr>
        <p:txBody>
          <a:bodyPr vert="horz" wrap="square" lIns="91440" tIns="45720" rIns="91440" bIns="45720" rtlCol="0" anchor="t">
            <a:noAutofit/>
          </a:bodyPr>
          <a:lstStyle>
            <a:lvl1pPr marL="168275" indent="-168275">
              <a:buNone/>
              <a:defRPr lang="en-US" dirty="0" smtClean="0"/>
            </a:lvl1pPr>
          </a:lstStyle>
          <a:p>
            <a:pPr marL="0" lvl="0" indent="0"/>
            <a:r>
              <a:rPr lang="en-US" dirty="0"/>
              <a:t>Subhead</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65814791"/>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6"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7"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4291840554"/>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7" name="Content Placeholder 6"/>
          <p:cNvSpPr>
            <a:spLocks noGrp="1"/>
          </p:cNvSpPr>
          <p:nvPr>
            <p:ph sz="quarter" idx="13"/>
          </p:nvPr>
        </p:nvSpPr>
        <p:spPr>
          <a:xfrm>
            <a:off x="0" y="-1"/>
            <a:ext cx="12192000" cy="6251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8"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9"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spTree>
    <p:extLst>
      <p:ext uri="{BB962C8B-B14F-4D97-AF65-F5344CB8AC3E}">
        <p14:creationId xmlns:p14="http://schemas.microsoft.com/office/powerpoint/2010/main" val="387689253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with Single Image">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0328183"/>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losing with Logo">
    <p:bg>
      <p:bgPr>
        <a:solidFill>
          <a:schemeClr val="tx2"/>
        </a:solidFill>
        <a:effectLst/>
      </p:bgPr>
    </p:bg>
    <p:spTree>
      <p:nvGrpSpPr>
        <p:cNvPr id="1" name=""/>
        <p:cNvGrpSpPr/>
        <p:nvPr/>
      </p:nvGrpSpPr>
      <p:grpSpPr>
        <a:xfrm>
          <a:off x="0" y="0"/>
          <a:ext cx="0" cy="0"/>
          <a:chOff x="0" y="0"/>
          <a:chExt cx="0" cy="0"/>
        </a:xfrm>
      </p:grpSpPr>
      <p:pic>
        <p:nvPicPr>
          <p:cNvPr id="5" name="Picture 4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840729" y="2701523"/>
            <a:ext cx="2814155" cy="137810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8266552"/>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Closing with Quote">
    <p:bg>
      <p:bgPr>
        <a:solidFill>
          <a:schemeClr val="tx2"/>
        </a:solidFill>
        <a:effectLst/>
      </p:bgPr>
    </p:bg>
    <p:spTree>
      <p:nvGrpSpPr>
        <p:cNvPr id="1" name=""/>
        <p:cNvGrpSpPr/>
        <p:nvPr/>
      </p:nvGrpSpPr>
      <p:grpSpPr>
        <a:xfrm>
          <a:off x="0" y="0"/>
          <a:ext cx="0" cy="0"/>
          <a:chOff x="0" y="0"/>
          <a:chExt cx="0" cy="0"/>
        </a:xfrm>
      </p:grpSpPr>
      <p:cxnSp>
        <p:nvCxnSpPr>
          <p:cNvPr id="5" name="Straight Connector 4"/>
          <p:cNvCxnSpPr/>
          <p:nvPr/>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a:xfrm>
            <a:off x="877811" y="639525"/>
            <a:ext cx="8272888" cy="1446212"/>
          </a:xfrm>
        </p:spPr>
        <p:txBody>
          <a:bodyPr/>
          <a:lstStyle>
            <a:lvl1pPr marL="0" indent="0">
              <a:lnSpc>
                <a:spcPct val="95000"/>
              </a:lnSpc>
              <a:spcBef>
                <a:spcPts val="600"/>
              </a:spcBef>
              <a:buFontTx/>
              <a:buNone/>
              <a:defRPr sz="2400">
                <a:solidFill>
                  <a:schemeClr val="bg2"/>
                </a:solidFill>
                <a:latin typeface="+mn-lt"/>
              </a:defRPr>
            </a:lvl1pPr>
            <a:lvl2pPr>
              <a:defRPr>
                <a:solidFill>
                  <a:schemeClr val="bg2"/>
                </a:solidFill>
                <a:latin typeface="+mn-lt"/>
              </a:defRPr>
            </a:lvl2pPr>
            <a:lvl3pPr>
              <a:defRPr>
                <a:solidFill>
                  <a:schemeClr val="bg2"/>
                </a:solidFill>
                <a:latin typeface="+mn-lt"/>
              </a:defRPr>
            </a:lvl3pPr>
            <a:lvl4pPr>
              <a:defRPr>
                <a:solidFill>
                  <a:schemeClr val="bg2"/>
                </a:solidFill>
                <a:latin typeface="+mn-lt"/>
              </a:defRPr>
            </a:lvl4pPr>
            <a:lvl5pPr>
              <a:defRPr>
                <a:solidFill>
                  <a:schemeClr val="bg2"/>
                </a:solidFill>
                <a:latin typeface="+mn-lt"/>
              </a:defRPr>
            </a:lvl5pPr>
          </a:lstStyle>
          <a:p>
            <a:pPr lvl="0"/>
            <a:r>
              <a:rPr lang="en-US"/>
              <a:t>Click to edit Master text styles</a:t>
            </a:r>
          </a:p>
        </p:txBody>
      </p:sp>
      <p:cxnSp>
        <p:nvCxnSpPr>
          <p:cNvPr id="8" name="Straight Connector 7"/>
          <p:cNvCxnSpPr/>
          <p:nvPr userDrawn="1"/>
        </p:nvCxnSpPr>
        <p:spPr>
          <a:xfrm>
            <a:off x="1003300" y="2562339"/>
            <a:ext cx="497253"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descr="UCSF_sig_white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5244" y="3414216"/>
            <a:ext cx="2004241" cy="977406"/>
          </a:xfrm>
          <a:prstGeom prst="rect">
            <a:avLst/>
          </a:prstGeom>
        </p:spPr>
      </p:pic>
    </p:spTree>
    <p:extLst>
      <p:ext uri="{BB962C8B-B14F-4D97-AF65-F5344CB8AC3E}">
        <p14:creationId xmlns:p14="http://schemas.microsoft.com/office/powerpoint/2010/main" val="114180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In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sp>
        <p:nvSpPr>
          <p:cNvPr id="12" name="TextBox 11"/>
          <p:cNvSpPr txBox="1"/>
          <p:nvPr userDrawn="1"/>
        </p:nvSpPr>
        <p:spPr bwMode="auto">
          <a:xfrm>
            <a:off x="5047324" y="756610"/>
            <a:ext cx="1793537" cy="415498"/>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Helen Diller Family</a:t>
            </a:r>
          </a:p>
          <a:p>
            <a:r>
              <a:rPr lang="en-US" sz="900" dirty="0">
                <a:solidFill>
                  <a:schemeClr val="bg1"/>
                </a:solidFill>
                <a:latin typeface="+mj-lt"/>
              </a:rPr>
              <a:t>Comprehensive </a:t>
            </a:r>
            <a:br>
              <a:rPr lang="en-US" sz="900" dirty="0">
                <a:solidFill>
                  <a:schemeClr val="bg1"/>
                </a:solidFill>
                <a:latin typeface="+mj-lt"/>
              </a:rPr>
            </a:br>
            <a:r>
              <a:rPr lang="en-US" sz="900" dirty="0">
                <a:solidFill>
                  <a:schemeClr val="bg1"/>
                </a:solidFill>
                <a:latin typeface="+mj-lt"/>
              </a:rPr>
              <a:t>Cancer Center</a:t>
            </a:r>
          </a:p>
        </p:txBody>
      </p:sp>
      <p:cxnSp>
        <p:nvCxnSpPr>
          <p:cNvPr id="14" name="Straight Connector 13"/>
          <p:cNvCxnSpPr/>
          <p:nvPr userDrawn="1"/>
        </p:nvCxnSpPr>
        <p:spPr>
          <a:xfrm>
            <a:off x="6853431"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userDrawn="1"/>
        </p:nvSpPr>
        <p:spPr bwMode="auto">
          <a:xfrm>
            <a:off x="7063818" y="756611"/>
            <a:ext cx="1020039"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UCSF School</a:t>
            </a:r>
            <a:br>
              <a:rPr lang="en-US" sz="900" dirty="0">
                <a:solidFill>
                  <a:schemeClr val="bg1"/>
                </a:solidFill>
                <a:latin typeface="+mj-lt"/>
              </a:rPr>
            </a:br>
            <a:r>
              <a:rPr lang="en-US" sz="900" dirty="0">
                <a:solidFill>
                  <a:schemeClr val="bg1"/>
                </a:solidFill>
                <a:latin typeface="+mj-lt"/>
              </a:rPr>
              <a:t>of Medicine</a:t>
            </a:r>
          </a:p>
        </p:txBody>
      </p:sp>
      <p:cxnSp>
        <p:nvCxnSpPr>
          <p:cNvPr id="16" name="Straight Connector 15"/>
          <p:cNvCxnSpPr/>
          <p:nvPr userDrawn="1"/>
        </p:nvCxnSpPr>
        <p:spPr>
          <a:xfrm>
            <a:off x="8083857" y="734837"/>
            <a:ext cx="0" cy="41148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userDrawn="1"/>
        </p:nvSpPr>
        <p:spPr bwMode="auto">
          <a:xfrm>
            <a:off x="8295063" y="756611"/>
            <a:ext cx="1301327" cy="276999"/>
          </a:xfrm>
          <a:prstGeom prst="rect">
            <a:avLst/>
          </a:prstGeom>
          <a:noFill/>
          <a:ln w="19050" algn="ctr">
            <a:noFill/>
            <a:miter lim="800000"/>
            <a:headEnd/>
            <a:tailEnd/>
          </a:ln>
        </p:spPr>
        <p:txBody>
          <a:bodyPr wrap="square" lIns="0" tIns="0" rIns="0" bIns="0" rtlCol="0">
            <a:spAutoFit/>
          </a:bodyPr>
          <a:lstStyle/>
          <a:p>
            <a:r>
              <a:rPr lang="en-US" sz="900" dirty="0">
                <a:solidFill>
                  <a:schemeClr val="bg1"/>
                </a:solidFill>
                <a:latin typeface="+mj-lt"/>
              </a:rPr>
              <a:t>AIDS Research</a:t>
            </a:r>
            <a:r>
              <a:rPr lang="en-US" sz="900" baseline="0" dirty="0">
                <a:solidFill>
                  <a:schemeClr val="bg1"/>
                </a:solidFill>
                <a:latin typeface="+mj-lt"/>
              </a:rPr>
              <a:t> Institute at UCSF</a:t>
            </a:r>
            <a:endParaRPr lang="en-US" sz="900" dirty="0">
              <a:solidFill>
                <a:schemeClr val="bg1"/>
              </a:solidFill>
              <a:latin typeface="+mj-lt"/>
            </a:endParaRPr>
          </a:p>
        </p:txBody>
      </p:sp>
      <p:pic>
        <p:nvPicPr>
          <p:cNvPr id="19" name="Picture 18"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4237968806"/>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Closing with Collage">
    <p:bg>
      <p:bgPr>
        <a:solidFill>
          <a:schemeClr val="tx2"/>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 y="3818375"/>
            <a:ext cx="5613691" cy="3042745"/>
          </a:xfrm>
          <a:prstGeom prst="rect">
            <a:avLst/>
          </a:prstGeom>
        </p:spPr>
      </p:pic>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 y="1"/>
            <a:ext cx="12192005" cy="3868899"/>
          </a:xfrm>
          <a:prstGeom prst="rect">
            <a:avLst/>
          </a:prstGeom>
        </p:spPr>
      </p:pic>
      <p:pic>
        <p:nvPicPr>
          <p:cNvPr id="20" name="Picture 19"/>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339841" y="1611152"/>
            <a:ext cx="5852159" cy="2724912"/>
          </a:xfrm>
          <a:prstGeom prst="rect">
            <a:avLst/>
          </a:prstGeom>
        </p:spPr>
      </p:pic>
      <p:pic>
        <p:nvPicPr>
          <p:cNvPr id="21" name="Picture 20"/>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5465378" y="4336064"/>
            <a:ext cx="6726623" cy="2521936"/>
          </a:xfrm>
          <a:prstGeom prst="rect">
            <a:avLst/>
          </a:prstGeom>
        </p:spPr>
      </p:pic>
      <p:sp>
        <p:nvSpPr>
          <p:cNvPr id="22" name="Rectangle 21"/>
          <p:cNvSpPr/>
          <p:nvPr userDrawn="1"/>
        </p:nvSpPr>
        <p:spPr bwMode="auto">
          <a:xfrm>
            <a:off x="3630804" y="1611152"/>
            <a:ext cx="4901184" cy="3675888"/>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23" name="Picture 7"/>
          <p:cNvPicPr>
            <a:picLocks noChangeAspect="1" noChangeArrowheads="1"/>
          </p:cNvPicPr>
          <p:nvPr userDrawn="1"/>
        </p:nvPicPr>
        <p:blipFill rotWithShape="1">
          <a:blip r:embed="rId6">
            <a:extLst>
              <a:ext uri="{28A0092B-C50C-407E-A947-70E740481C1C}">
                <a14:useLocalDpi xmlns:a14="http://schemas.microsoft.com/office/drawing/2010/main" val="0"/>
              </a:ext>
            </a:extLst>
          </a:blip>
          <a:srcRect b="38631"/>
          <a:stretch/>
        </p:blipFill>
        <p:spPr bwMode="auto">
          <a:xfrm>
            <a:off x="5770020" y="2924450"/>
            <a:ext cx="2964373" cy="8939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7514371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xternal Co-branding with Image">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29" y="2999515"/>
            <a:ext cx="8733975"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3" name="Text Placeholder 2"/>
          <p:cNvSpPr>
            <a:spLocks noGrp="1"/>
          </p:cNvSpPr>
          <p:nvPr>
            <p:ph type="body" sz="quarter" idx="10"/>
          </p:nvPr>
        </p:nvSpPr>
        <p:spPr>
          <a:xfrm>
            <a:off x="994834" y="4045555"/>
            <a:ext cx="8638117" cy="365125"/>
          </a:xfrm>
        </p:spPr>
        <p:txBody>
          <a:bodyPr vert="horz" wrap="square" lIns="0" tIns="0" rIns="0" bIns="0" rtlCol="0" anchor="t" anchorCtr="0"/>
          <a:lstStyle>
            <a:lvl1pPr marL="0" indent="0">
              <a:spcBef>
                <a:spcPts val="0"/>
              </a:spcBef>
              <a:buNone/>
              <a:defRPr lang="en-US" sz="1800" i="0" dirty="0" smtClean="0">
                <a:solidFill>
                  <a:schemeClr val="bg1"/>
                </a:solidFill>
                <a:cs typeface="Arial" pitchFamily="34" charset="0"/>
              </a:defRPr>
            </a:lvl1pPr>
            <a:lvl2pPr>
              <a:defRPr lang="en-US" sz="1800" dirty="0" smtClean="0">
                <a:latin typeface="+mn-lt"/>
              </a:defRPr>
            </a:lvl2pPr>
            <a:lvl3pPr>
              <a:defRPr lang="en-US" sz="1800" dirty="0" smtClean="0">
                <a:latin typeface="+mn-lt"/>
              </a:defRPr>
            </a:lvl3pPr>
            <a:lvl4pPr>
              <a:defRPr lang="en-US" sz="1800" dirty="0" smtClean="0">
                <a:latin typeface="+mn-lt"/>
              </a:defRPr>
            </a:lvl4pPr>
            <a:lvl5pPr>
              <a:defRPr lang="en-US" sz="1800" dirty="0">
                <a:latin typeface="+mn-lt"/>
              </a:defRPr>
            </a:lvl5pPr>
          </a:lstStyle>
          <a:p>
            <a:pPr marL="0" lvl="0"/>
            <a:r>
              <a:rPr lang="en-US" dirty="0"/>
              <a:t>Click to edit Master text styles</a:t>
            </a:r>
          </a:p>
        </p:txBody>
      </p:sp>
      <p:cxnSp>
        <p:nvCxnSpPr>
          <p:cNvPr id="18" name="Straight Connector 17"/>
          <p:cNvCxnSpPr/>
          <p:nvPr userDrawn="1"/>
        </p:nvCxnSpPr>
        <p:spPr>
          <a:xfrm>
            <a:off x="2724399" y="591021"/>
            <a:ext cx="0" cy="96012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userDrawn="1"/>
        </p:nvGrpSpPr>
        <p:grpSpPr>
          <a:xfrm>
            <a:off x="3064375" y="742096"/>
            <a:ext cx="1982948" cy="682055"/>
            <a:chOff x="2749439" y="752601"/>
            <a:chExt cx="1487211" cy="682055"/>
          </a:xfrm>
        </p:grpSpPr>
        <p:sp>
          <p:nvSpPr>
            <p:cNvPr id="20" name="Rectangle 19"/>
            <p:cNvSpPr/>
            <p:nvPr userDrawn="1"/>
          </p:nvSpPr>
          <p:spPr bwMode="auto">
            <a:xfrm>
              <a:off x="2749439" y="752601"/>
              <a:ext cx="1065834" cy="682055"/>
            </a:xfrm>
            <a:prstGeom prst="rect">
              <a:avLst/>
            </a:prstGeom>
            <a:noFill/>
            <a:ln w="19050" algn="ctr">
              <a:solidFill>
                <a:schemeClr val="accent2"/>
              </a:solidFill>
              <a:prstDash val="dash"/>
              <a:miter lim="800000"/>
              <a:headEnd/>
              <a:tailEnd/>
            </a:ln>
          </p:spPr>
          <p:txBody>
            <a:bodyPr wrap="none" rtlCol="0" anchor="ctr"/>
            <a:lstStyle/>
            <a:p>
              <a:pPr algn="ctr">
                <a:lnSpc>
                  <a:spcPct val="90000"/>
                </a:lnSpc>
              </a:pPr>
              <a:endParaRPr lang="en-US" sz="1200" b="1" dirty="0">
                <a:solidFill>
                  <a:schemeClr val="bg1"/>
                </a:solidFill>
                <a:latin typeface="+mj-lt"/>
              </a:endParaRPr>
            </a:p>
          </p:txBody>
        </p:sp>
        <p:sp>
          <p:nvSpPr>
            <p:cNvPr id="21" name="TextBox 20"/>
            <p:cNvSpPr txBox="1"/>
            <p:nvPr userDrawn="1"/>
          </p:nvSpPr>
          <p:spPr bwMode="auto">
            <a:xfrm>
              <a:off x="2785238" y="908465"/>
              <a:ext cx="1451412" cy="387798"/>
            </a:xfrm>
            <a:prstGeom prst="rect">
              <a:avLst/>
            </a:prstGeom>
            <a:noFill/>
            <a:ln w="19050" algn="ctr">
              <a:noFill/>
              <a:miter lim="800000"/>
              <a:headEnd/>
              <a:tailEnd/>
            </a:ln>
          </p:spPr>
          <p:txBody>
            <a:bodyPr wrap="square" lIns="0" tIns="0" rIns="0" bIns="0" rtlCol="0">
              <a:spAutoFit/>
            </a:bodyPr>
            <a:lstStyle/>
            <a:p>
              <a:pPr>
                <a:lnSpc>
                  <a:spcPct val="90000"/>
                </a:lnSpc>
              </a:pPr>
              <a:r>
                <a:rPr lang="en-US" sz="1400" dirty="0">
                  <a:solidFill>
                    <a:schemeClr val="bg1"/>
                  </a:solidFill>
                  <a:latin typeface="+mj-lt"/>
                </a:rPr>
                <a:t>Partner </a:t>
              </a:r>
              <a:br>
                <a:rPr lang="en-US" sz="1400" dirty="0">
                  <a:solidFill>
                    <a:schemeClr val="bg1"/>
                  </a:solidFill>
                  <a:latin typeface="+mj-lt"/>
                </a:rPr>
              </a:br>
              <a:r>
                <a:rPr lang="en-US" sz="1400" dirty="0">
                  <a:solidFill>
                    <a:schemeClr val="bg1"/>
                  </a:solidFill>
                  <a:latin typeface="+mj-lt"/>
                </a:rPr>
                <a:t>Logo</a:t>
              </a:r>
            </a:p>
          </p:txBody>
        </p:sp>
      </p:grpSp>
      <p:pic>
        <p:nvPicPr>
          <p:cNvPr id="17" name="Picture 16"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7175692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2">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tx1"/>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4116" y="4046759"/>
            <a:ext cx="8602133" cy="32575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a:defRPr lang="en-US" sz="1800" smtClean="0">
                <a:latin typeface="+mn-lt"/>
              </a:defRPr>
            </a:lvl2pPr>
            <a:lvl3pPr>
              <a:defRPr lang="en-US" sz="1800" smtClean="0">
                <a:latin typeface="+mn-lt"/>
              </a:defRPr>
            </a:lvl3pPr>
            <a:lvl4pPr>
              <a:defRPr lang="en-US" sz="1800" smtClean="0">
                <a:latin typeface="+mn-lt"/>
              </a:defRPr>
            </a:lvl4pPr>
            <a:lvl5pPr>
              <a:defRPr lang="en-US" sz="1800">
                <a:latin typeface="+mn-lt"/>
              </a:defRPr>
            </a:lvl5pPr>
          </a:lstStyle>
          <a:p>
            <a:pPr marL="0" lvl="0"/>
            <a:r>
              <a:rPr lang="en-US" dirty="0"/>
              <a:t>Click to edit Master text styles</a:t>
            </a:r>
          </a:p>
        </p:txBody>
      </p:sp>
      <p:pic>
        <p:nvPicPr>
          <p:cNvPr id="14" name="Picture 13"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354865675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3">
    <p:bg>
      <p:bgPr>
        <a:solidFill>
          <a:schemeClr val="tx2"/>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p:cNvSpPr/>
          <p:nvPr/>
        </p:nvSpPr>
        <p:spPr bwMode="auto">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561" y="742094"/>
            <a:ext cx="1388044" cy="6820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invGray">
          <a:xfrm>
            <a:off x="0" y="0"/>
            <a:ext cx="12192000" cy="6858000"/>
          </a:xfrm>
          <a:prstGeom prst="rect">
            <a:avLst/>
          </a:prstGeom>
        </p:spPr>
      </p:pic>
      <p:sp>
        <p:nvSpPr>
          <p:cNvPr id="10" name="Rectangle 9"/>
          <p:cNvSpPr/>
          <p:nvPr userDrawn="1"/>
        </p:nvSpPr>
        <p:spPr bwMode="invGray">
          <a:xfrm>
            <a:off x="486834" y="366714"/>
            <a:ext cx="9146117" cy="5153025"/>
          </a:xfrm>
          <a:prstGeom prst="rect">
            <a:avLst/>
          </a:prstGeom>
          <a:solidFill>
            <a:schemeClr val="accent5"/>
          </a:solidFill>
          <a:ln w="19050" algn="ctr">
            <a:no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35" name="Title 34"/>
          <p:cNvSpPr>
            <a:spLocks noGrp="1"/>
          </p:cNvSpPr>
          <p:nvPr>
            <p:ph type="title" hasCustomPrompt="1"/>
          </p:nvPr>
        </p:nvSpPr>
        <p:spPr>
          <a:xfrm>
            <a:off x="864807" y="2446075"/>
            <a:ext cx="8768144" cy="618631"/>
          </a:xfrm>
        </p:spPr>
        <p:txBody>
          <a:bodyPr vert="horz" wrap="square" lIns="91440" tIns="45720" rIns="91440" bIns="45720" rtlCol="0" anchor="b">
            <a:spAutoFit/>
          </a:bodyPr>
          <a:lstStyle>
            <a:lvl1pPr>
              <a:lnSpc>
                <a:spcPct val="95000"/>
              </a:lnSpc>
              <a:defRPr kumimoji="0" lang="en-US" sz="3800" b="0" i="0" u="none" strike="noStrike" kern="1200" cap="none" spc="0" normalizeH="0" baseline="0" noProof="0" dirty="0">
                <a:ln>
                  <a:noFill/>
                </a:ln>
                <a:solidFill>
                  <a:schemeClr val="bg1"/>
                </a:solidFill>
                <a:effectLst/>
                <a:uLnTx/>
                <a:uFillTx/>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Title Slide Here</a:t>
            </a:r>
          </a:p>
        </p:txBody>
      </p:sp>
      <p:sp>
        <p:nvSpPr>
          <p:cNvPr id="38" name="Text Placeholder 2"/>
          <p:cNvSpPr>
            <a:spLocks noGrp="1"/>
          </p:cNvSpPr>
          <p:nvPr>
            <p:ph type="body" idx="1" hasCustomPrompt="1"/>
          </p:nvPr>
        </p:nvSpPr>
        <p:spPr>
          <a:xfrm>
            <a:off x="872930" y="2999515"/>
            <a:ext cx="8733973" cy="507831"/>
          </a:xfrm>
        </p:spPr>
        <p:txBody>
          <a:bodyPr anchor="t" anchorCtr="0">
            <a:noAutofit/>
          </a:bodyPr>
          <a:lstStyle>
            <a:lvl1pPr marL="0" indent="0" algn="l" defTabSz="914400" rtl="0" eaLnBrk="1" latinLnBrk="0" hangingPunct="1">
              <a:lnSpc>
                <a:spcPct val="90000"/>
              </a:lnSpc>
              <a:spcBef>
                <a:spcPts val="600"/>
              </a:spcBef>
              <a:buFont typeface="Arial" pitchFamily="34" charset="0"/>
              <a:buNone/>
              <a:defRPr sz="3800" i="1" spc="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lvl="0" indent="0" algn="l" defTabSz="914400" rtl="0" eaLnBrk="1" latinLnBrk="0" hangingPunct="1">
              <a:lnSpc>
                <a:spcPct val="75000"/>
              </a:lnSpc>
              <a:spcBef>
                <a:spcPts val="1400"/>
              </a:spcBef>
              <a:buFont typeface="Arial" pitchFamily="34" charset="0"/>
              <a:buNone/>
            </a:pPr>
            <a:r>
              <a:rPr lang="en-US" dirty="0"/>
              <a:t>Subtitle Title Here</a:t>
            </a:r>
          </a:p>
        </p:txBody>
      </p:sp>
      <p:sp>
        <p:nvSpPr>
          <p:cNvPr id="46" name="Date Placeholder 4"/>
          <p:cNvSpPr>
            <a:spLocks noGrp="1"/>
          </p:cNvSpPr>
          <p:nvPr>
            <p:ph type="dt" sz="half" idx="2"/>
          </p:nvPr>
        </p:nvSpPr>
        <p:spPr>
          <a:xfrm>
            <a:off x="997456" y="4907753"/>
            <a:ext cx="2567117" cy="238606"/>
          </a:xfrm>
          <a:prstGeom prst="rect">
            <a:avLst/>
          </a:prstGeom>
        </p:spPr>
        <p:txBody>
          <a:bodyPr vert="horz" wrap="square" lIns="0" tIns="0" rIns="0" bIns="0" rtlCol="0" anchor="b" anchorCtr="0"/>
          <a:lstStyle>
            <a:lvl1pPr algn="l">
              <a:defRPr sz="1200" i="0">
                <a:solidFill>
                  <a:schemeClr val="bg1"/>
                </a:solidFill>
                <a:latin typeface="Arial" pitchFamily="34" charset="0"/>
                <a:cs typeface="Arial" pitchFamily="34" charset="0"/>
              </a:defRPr>
            </a:lvl1pPr>
          </a:lstStyle>
          <a:p>
            <a:r>
              <a:rPr lang="en-US"/>
              <a:t>6/14/2019</a:t>
            </a:r>
            <a:endParaRPr lang="en-US" dirty="0"/>
          </a:p>
        </p:txBody>
      </p:sp>
      <p:sp>
        <p:nvSpPr>
          <p:cNvPr id="4" name="Text Placeholder 3"/>
          <p:cNvSpPr>
            <a:spLocks noGrp="1"/>
          </p:cNvSpPr>
          <p:nvPr>
            <p:ph type="body" sz="quarter" idx="10"/>
          </p:nvPr>
        </p:nvSpPr>
        <p:spPr>
          <a:xfrm>
            <a:off x="993017" y="4045138"/>
            <a:ext cx="8637391" cy="341475"/>
          </a:xfrm>
        </p:spPr>
        <p:txBody>
          <a:bodyPr vert="horz" wrap="square" lIns="0" tIns="0" rIns="0" bIns="0" rtlCol="0" anchor="t" anchorCtr="0"/>
          <a:lstStyle>
            <a:lvl1pPr marL="0" indent="0">
              <a:spcBef>
                <a:spcPts val="0"/>
              </a:spcBef>
              <a:buNone/>
              <a:defRPr lang="en-US" sz="1800" i="0" smtClean="0">
                <a:solidFill>
                  <a:schemeClr val="bg1"/>
                </a:solidFill>
                <a:cs typeface="Arial" pitchFamily="34" charset="0"/>
              </a:defRPr>
            </a:lvl1pPr>
            <a:lvl2pPr marL="230187" indent="0">
              <a:buNone/>
              <a:defRPr lang="en-US" sz="1800" smtClean="0">
                <a:latin typeface="+mn-lt"/>
              </a:defRPr>
            </a:lvl2pPr>
            <a:lvl3pPr marL="687387" indent="0">
              <a:buNone/>
              <a:defRPr lang="en-US" sz="1800" smtClean="0">
                <a:latin typeface="+mn-lt"/>
              </a:defRPr>
            </a:lvl3pPr>
            <a:lvl4pPr marL="1143000" indent="0">
              <a:buNone/>
              <a:defRPr lang="en-US" sz="1800" smtClean="0">
                <a:latin typeface="+mn-lt"/>
              </a:defRPr>
            </a:lvl4pPr>
            <a:lvl5pPr marL="1601787" indent="0">
              <a:buNone/>
              <a:defRPr lang="en-US" sz="1800">
                <a:latin typeface="+mn-lt"/>
              </a:defRPr>
            </a:lvl5pPr>
          </a:lstStyle>
          <a:p>
            <a:pPr marL="0" lvl="0"/>
            <a:r>
              <a:rPr lang="en-US" dirty="0"/>
              <a:t>Click to edit Master text styles</a:t>
            </a:r>
          </a:p>
        </p:txBody>
      </p:sp>
      <p:pic>
        <p:nvPicPr>
          <p:cNvPr id="13" name="Picture 12" descr="UCSF_sig_white_RGB.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5244" y="742959"/>
            <a:ext cx="1401320" cy="683380"/>
          </a:xfrm>
          <a:prstGeom prst="rect">
            <a:avLst/>
          </a:prstGeom>
        </p:spPr>
      </p:pic>
    </p:spTree>
    <p:extLst>
      <p:ext uri="{BB962C8B-B14F-4D97-AF65-F5344CB8AC3E}">
        <p14:creationId xmlns:p14="http://schemas.microsoft.com/office/powerpoint/2010/main" val="298938396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4.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theme" Target="../theme/theme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image" Target="../media/image4.e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theme" Target="../theme/theme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00" y="434994"/>
            <a:ext cx="10786533" cy="575094"/>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6557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tx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486834" y="6250080"/>
            <a:ext cx="11218333" cy="0"/>
          </a:xfrm>
          <a:prstGeom prst="line">
            <a:avLst/>
          </a:prstGeom>
          <a:noFill/>
          <a:ln w="3175" cap="flat">
            <a:solidFill>
              <a:srgbClr val="052049"/>
            </a:solidFill>
            <a:prstDash val="solid"/>
            <a:miter lim="800000"/>
            <a:headEnd/>
            <a:tailEnd/>
          </a:ln>
          <a:extLst>
            <a:ext uri="{909E8E84-426E-40dd-AFC4-6F175D3DCCD1}">
              <a14:hiddenFill xmlns:a14="http://schemas.microsoft.com/office/drawing/2010/main" xmlns="">
                <a:noFill/>
              </a14:hiddenFill>
            </a:ext>
          </a:extLst>
        </p:spPr>
      </p:cxnSp>
      <p:sp>
        <p:nvSpPr>
          <p:cNvPr id="2069" name="Freeform 77"/>
          <p:cNvSpPr>
            <a:spLocks/>
          </p:cNvSpPr>
          <p:nvPr userDrawn="1"/>
        </p:nvSpPr>
        <p:spPr bwMode="auto">
          <a:xfrm>
            <a:off x="10839451" y="6394450"/>
            <a:ext cx="863600" cy="311150"/>
          </a:xfrm>
          <a:custGeom>
            <a:avLst/>
            <a:gdLst>
              <a:gd name="T0" fmla="*/ 350 w 350"/>
              <a:gd name="T1" fmla="*/ 52 h 168"/>
              <a:gd name="T2" fmla="*/ 270 w 350"/>
              <a:gd name="T3" fmla="*/ 130 h 168"/>
              <a:gd name="T4" fmla="*/ 240 w 350"/>
              <a:gd name="T5" fmla="*/ 100 h 168"/>
              <a:gd name="T6" fmla="*/ 205 w 350"/>
              <a:gd name="T7" fmla="*/ 91 h 168"/>
              <a:gd name="T8" fmla="*/ 201 w 350"/>
              <a:gd name="T9" fmla="*/ 86 h 168"/>
              <a:gd name="T10" fmla="*/ 200 w 350"/>
              <a:gd name="T11" fmla="*/ 82 h 168"/>
              <a:gd name="T12" fmla="*/ 203 w 350"/>
              <a:gd name="T13" fmla="*/ 73 h 168"/>
              <a:gd name="T14" fmla="*/ 203 w 350"/>
              <a:gd name="T15" fmla="*/ 73 h 168"/>
              <a:gd name="T16" fmla="*/ 205 w 350"/>
              <a:gd name="T17" fmla="*/ 72 h 168"/>
              <a:gd name="T18" fmla="*/ 234 w 350"/>
              <a:gd name="T19" fmla="*/ 71 h 168"/>
              <a:gd name="T20" fmla="*/ 266 w 350"/>
              <a:gd name="T21" fmla="*/ 85 h 168"/>
              <a:gd name="T22" fmla="*/ 222 w 350"/>
              <a:gd name="T23" fmla="*/ 48 h 168"/>
              <a:gd name="T24" fmla="*/ 179 w 350"/>
              <a:gd name="T25" fmla="*/ 73 h 168"/>
              <a:gd name="T26" fmla="*/ 178 w 350"/>
              <a:gd name="T27" fmla="*/ 76 h 168"/>
              <a:gd name="T28" fmla="*/ 122 w 350"/>
              <a:gd name="T29" fmla="*/ 60 h 168"/>
              <a:gd name="T30" fmla="*/ 178 w 350"/>
              <a:gd name="T31" fmla="*/ 41 h 168"/>
              <a:gd name="T32" fmla="*/ 153 w 350"/>
              <a:gd name="T33" fmla="*/ 0 h 168"/>
              <a:gd name="T34" fmla="*/ 97 w 350"/>
              <a:gd name="T35" fmla="*/ 2 h 168"/>
              <a:gd name="T36" fmla="*/ 72 w 350"/>
              <a:gd name="T37" fmla="*/ 73 h 168"/>
              <a:gd name="T38" fmla="*/ 25 w 350"/>
              <a:gd name="T39" fmla="*/ 73 h 168"/>
              <a:gd name="T40" fmla="*/ 0 w 350"/>
              <a:gd name="T41" fmla="*/ 2 h 168"/>
              <a:gd name="T42" fmla="*/ 48 w 350"/>
              <a:gd name="T43" fmla="*/ 119 h 168"/>
              <a:gd name="T44" fmla="*/ 97 w 350"/>
              <a:gd name="T45" fmla="*/ 64 h 168"/>
              <a:gd name="T46" fmla="*/ 187 w 350"/>
              <a:gd name="T47" fmla="*/ 107 h 168"/>
              <a:gd name="T48" fmla="*/ 214 w 350"/>
              <a:gd name="T49" fmla="*/ 117 h 168"/>
              <a:gd name="T50" fmla="*/ 242 w 350"/>
              <a:gd name="T51" fmla="*/ 125 h 168"/>
              <a:gd name="T52" fmla="*/ 237 w 350"/>
              <a:gd name="T53" fmla="*/ 147 h 168"/>
              <a:gd name="T54" fmla="*/ 203 w 350"/>
              <a:gd name="T55" fmla="*/ 141 h 168"/>
              <a:gd name="T56" fmla="*/ 176 w 350"/>
              <a:gd name="T57" fmla="*/ 130 h 168"/>
              <a:gd name="T58" fmla="*/ 224 w 350"/>
              <a:gd name="T59" fmla="*/ 168 h 168"/>
              <a:gd name="T60" fmla="*/ 270 w 350"/>
              <a:gd name="T61" fmla="*/ 134 h 168"/>
              <a:gd name="T62" fmla="*/ 295 w 350"/>
              <a:gd name="T63" fmla="*/ 166 h 168"/>
              <a:gd name="T64" fmla="*/ 343 w 350"/>
              <a:gd name="T65" fmla="*/ 119 h 168"/>
              <a:gd name="T66" fmla="*/ 295 w 350"/>
              <a:gd name="T67" fmla="*/ 99 h 168"/>
              <a:gd name="T68" fmla="*/ 350 w 350"/>
              <a:gd name="T69" fmla="*/ 73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0" h="168">
                <a:moveTo>
                  <a:pt x="350" y="73"/>
                </a:moveTo>
                <a:cubicBezTo>
                  <a:pt x="350" y="52"/>
                  <a:pt x="350" y="52"/>
                  <a:pt x="350" y="52"/>
                </a:cubicBezTo>
                <a:cubicBezTo>
                  <a:pt x="270" y="52"/>
                  <a:pt x="270" y="52"/>
                  <a:pt x="270" y="52"/>
                </a:cubicBezTo>
                <a:cubicBezTo>
                  <a:pt x="270" y="130"/>
                  <a:pt x="270" y="130"/>
                  <a:pt x="270" y="130"/>
                </a:cubicBezTo>
                <a:cubicBezTo>
                  <a:pt x="269" y="121"/>
                  <a:pt x="266" y="114"/>
                  <a:pt x="260" y="109"/>
                </a:cubicBezTo>
                <a:cubicBezTo>
                  <a:pt x="255" y="105"/>
                  <a:pt x="249" y="102"/>
                  <a:pt x="240" y="100"/>
                </a:cubicBezTo>
                <a:cubicBezTo>
                  <a:pt x="220" y="96"/>
                  <a:pt x="220" y="96"/>
                  <a:pt x="220" y="96"/>
                </a:cubicBezTo>
                <a:cubicBezTo>
                  <a:pt x="213" y="94"/>
                  <a:pt x="208" y="92"/>
                  <a:pt x="205" y="91"/>
                </a:cubicBezTo>
                <a:cubicBezTo>
                  <a:pt x="203" y="90"/>
                  <a:pt x="201" y="88"/>
                  <a:pt x="201" y="86"/>
                </a:cubicBezTo>
                <a:cubicBezTo>
                  <a:pt x="201" y="86"/>
                  <a:pt x="201" y="86"/>
                  <a:pt x="201" y="86"/>
                </a:cubicBezTo>
                <a:cubicBezTo>
                  <a:pt x="201" y="86"/>
                  <a:pt x="201" y="86"/>
                  <a:pt x="201" y="86"/>
                </a:cubicBezTo>
                <a:cubicBezTo>
                  <a:pt x="200" y="85"/>
                  <a:pt x="200" y="83"/>
                  <a:pt x="200" y="82"/>
                </a:cubicBezTo>
                <a:cubicBezTo>
                  <a:pt x="200" y="78"/>
                  <a:pt x="201" y="75"/>
                  <a:pt x="203" y="73"/>
                </a:cubicBezTo>
                <a:cubicBezTo>
                  <a:pt x="203" y="73"/>
                  <a:pt x="203" y="73"/>
                  <a:pt x="203" y="73"/>
                </a:cubicBezTo>
                <a:cubicBezTo>
                  <a:pt x="203" y="73"/>
                  <a:pt x="203" y="73"/>
                  <a:pt x="203" y="73"/>
                </a:cubicBezTo>
                <a:cubicBezTo>
                  <a:pt x="203" y="73"/>
                  <a:pt x="203" y="73"/>
                  <a:pt x="203" y="73"/>
                </a:cubicBezTo>
                <a:cubicBezTo>
                  <a:pt x="203" y="73"/>
                  <a:pt x="203" y="73"/>
                  <a:pt x="203" y="73"/>
                </a:cubicBezTo>
                <a:cubicBezTo>
                  <a:pt x="204" y="72"/>
                  <a:pt x="205" y="72"/>
                  <a:pt x="205" y="72"/>
                </a:cubicBezTo>
                <a:cubicBezTo>
                  <a:pt x="209" y="69"/>
                  <a:pt x="214" y="68"/>
                  <a:pt x="220" y="68"/>
                </a:cubicBezTo>
                <a:cubicBezTo>
                  <a:pt x="226" y="68"/>
                  <a:pt x="231" y="69"/>
                  <a:pt x="234" y="71"/>
                </a:cubicBezTo>
                <a:cubicBezTo>
                  <a:pt x="240" y="74"/>
                  <a:pt x="243" y="78"/>
                  <a:pt x="243" y="85"/>
                </a:cubicBezTo>
                <a:cubicBezTo>
                  <a:pt x="266" y="85"/>
                  <a:pt x="266" y="85"/>
                  <a:pt x="266" y="85"/>
                </a:cubicBezTo>
                <a:cubicBezTo>
                  <a:pt x="266" y="73"/>
                  <a:pt x="261" y="64"/>
                  <a:pt x="253" y="58"/>
                </a:cubicBezTo>
                <a:cubicBezTo>
                  <a:pt x="244" y="51"/>
                  <a:pt x="234" y="48"/>
                  <a:pt x="222" y="48"/>
                </a:cubicBezTo>
                <a:cubicBezTo>
                  <a:pt x="207" y="48"/>
                  <a:pt x="196" y="52"/>
                  <a:pt x="189" y="58"/>
                </a:cubicBezTo>
                <a:cubicBezTo>
                  <a:pt x="184" y="62"/>
                  <a:pt x="181" y="67"/>
                  <a:pt x="179" y="73"/>
                </a:cubicBezTo>
                <a:cubicBezTo>
                  <a:pt x="179" y="73"/>
                  <a:pt x="179" y="73"/>
                  <a:pt x="179" y="73"/>
                </a:cubicBezTo>
                <a:cubicBezTo>
                  <a:pt x="179" y="74"/>
                  <a:pt x="179" y="75"/>
                  <a:pt x="178" y="76"/>
                </a:cubicBezTo>
                <a:cubicBezTo>
                  <a:pt x="176" y="89"/>
                  <a:pt x="167" y="98"/>
                  <a:pt x="153" y="98"/>
                </a:cubicBezTo>
                <a:cubicBezTo>
                  <a:pt x="131" y="98"/>
                  <a:pt x="122" y="79"/>
                  <a:pt x="122" y="60"/>
                </a:cubicBezTo>
                <a:cubicBezTo>
                  <a:pt x="122" y="40"/>
                  <a:pt x="131" y="21"/>
                  <a:pt x="153" y="21"/>
                </a:cubicBezTo>
                <a:cubicBezTo>
                  <a:pt x="166" y="21"/>
                  <a:pt x="176" y="29"/>
                  <a:pt x="178" y="41"/>
                </a:cubicBezTo>
                <a:cubicBezTo>
                  <a:pt x="202" y="41"/>
                  <a:pt x="202" y="41"/>
                  <a:pt x="202" y="41"/>
                </a:cubicBezTo>
                <a:cubicBezTo>
                  <a:pt x="199" y="14"/>
                  <a:pt x="178" y="0"/>
                  <a:pt x="153" y="0"/>
                </a:cubicBezTo>
                <a:cubicBezTo>
                  <a:pt x="119" y="0"/>
                  <a:pt x="99" y="24"/>
                  <a:pt x="97" y="55"/>
                </a:cubicBezTo>
                <a:cubicBezTo>
                  <a:pt x="97" y="2"/>
                  <a:pt x="97" y="2"/>
                  <a:pt x="97" y="2"/>
                </a:cubicBezTo>
                <a:cubicBezTo>
                  <a:pt x="72" y="2"/>
                  <a:pt x="72" y="2"/>
                  <a:pt x="72" y="2"/>
                </a:cubicBezTo>
                <a:cubicBezTo>
                  <a:pt x="72" y="73"/>
                  <a:pt x="72" y="73"/>
                  <a:pt x="72" y="73"/>
                </a:cubicBezTo>
                <a:cubicBezTo>
                  <a:pt x="72" y="90"/>
                  <a:pt x="66" y="98"/>
                  <a:pt x="48" y="98"/>
                </a:cubicBezTo>
                <a:cubicBezTo>
                  <a:pt x="28" y="98"/>
                  <a:pt x="25" y="86"/>
                  <a:pt x="25" y="73"/>
                </a:cubicBezTo>
                <a:cubicBezTo>
                  <a:pt x="25" y="2"/>
                  <a:pt x="25" y="2"/>
                  <a:pt x="25" y="2"/>
                </a:cubicBezTo>
                <a:cubicBezTo>
                  <a:pt x="0" y="2"/>
                  <a:pt x="0" y="2"/>
                  <a:pt x="0" y="2"/>
                </a:cubicBezTo>
                <a:cubicBezTo>
                  <a:pt x="0" y="73"/>
                  <a:pt x="0" y="73"/>
                  <a:pt x="0" y="73"/>
                </a:cubicBezTo>
                <a:cubicBezTo>
                  <a:pt x="0" y="104"/>
                  <a:pt x="18" y="119"/>
                  <a:pt x="48" y="119"/>
                </a:cubicBezTo>
                <a:cubicBezTo>
                  <a:pt x="79" y="119"/>
                  <a:pt x="97" y="104"/>
                  <a:pt x="97" y="73"/>
                </a:cubicBezTo>
                <a:cubicBezTo>
                  <a:pt x="97" y="64"/>
                  <a:pt x="97" y="64"/>
                  <a:pt x="97" y="64"/>
                </a:cubicBezTo>
                <a:cubicBezTo>
                  <a:pt x="99" y="95"/>
                  <a:pt x="119" y="119"/>
                  <a:pt x="153" y="119"/>
                </a:cubicBezTo>
                <a:cubicBezTo>
                  <a:pt x="167" y="119"/>
                  <a:pt x="179" y="115"/>
                  <a:pt x="187" y="107"/>
                </a:cubicBezTo>
                <a:cubicBezTo>
                  <a:pt x="188" y="107"/>
                  <a:pt x="189" y="108"/>
                  <a:pt x="189" y="108"/>
                </a:cubicBezTo>
                <a:cubicBezTo>
                  <a:pt x="194" y="111"/>
                  <a:pt x="202" y="114"/>
                  <a:pt x="214" y="117"/>
                </a:cubicBezTo>
                <a:cubicBezTo>
                  <a:pt x="226" y="119"/>
                  <a:pt x="226" y="119"/>
                  <a:pt x="226" y="119"/>
                </a:cubicBezTo>
                <a:cubicBezTo>
                  <a:pt x="234" y="121"/>
                  <a:pt x="239" y="123"/>
                  <a:pt x="242" y="125"/>
                </a:cubicBezTo>
                <a:cubicBezTo>
                  <a:pt x="245" y="127"/>
                  <a:pt x="247" y="130"/>
                  <a:pt x="247" y="133"/>
                </a:cubicBezTo>
                <a:cubicBezTo>
                  <a:pt x="247" y="140"/>
                  <a:pt x="244" y="144"/>
                  <a:pt x="237" y="147"/>
                </a:cubicBezTo>
                <a:cubicBezTo>
                  <a:pt x="233" y="148"/>
                  <a:pt x="229" y="148"/>
                  <a:pt x="223" y="148"/>
                </a:cubicBezTo>
                <a:cubicBezTo>
                  <a:pt x="213" y="148"/>
                  <a:pt x="207" y="146"/>
                  <a:pt x="203" y="141"/>
                </a:cubicBezTo>
                <a:cubicBezTo>
                  <a:pt x="201" y="139"/>
                  <a:pt x="199" y="135"/>
                  <a:pt x="198" y="130"/>
                </a:cubicBezTo>
                <a:cubicBezTo>
                  <a:pt x="176" y="130"/>
                  <a:pt x="176" y="130"/>
                  <a:pt x="176" y="130"/>
                </a:cubicBezTo>
                <a:cubicBezTo>
                  <a:pt x="176" y="142"/>
                  <a:pt x="180" y="151"/>
                  <a:pt x="189" y="158"/>
                </a:cubicBezTo>
                <a:cubicBezTo>
                  <a:pt x="197" y="164"/>
                  <a:pt x="209" y="168"/>
                  <a:pt x="224" y="168"/>
                </a:cubicBezTo>
                <a:cubicBezTo>
                  <a:pt x="239" y="168"/>
                  <a:pt x="250" y="164"/>
                  <a:pt x="258" y="158"/>
                </a:cubicBezTo>
                <a:cubicBezTo>
                  <a:pt x="265" y="151"/>
                  <a:pt x="269" y="143"/>
                  <a:pt x="270" y="134"/>
                </a:cubicBezTo>
                <a:cubicBezTo>
                  <a:pt x="270" y="166"/>
                  <a:pt x="270" y="166"/>
                  <a:pt x="270" y="166"/>
                </a:cubicBezTo>
                <a:cubicBezTo>
                  <a:pt x="295" y="166"/>
                  <a:pt x="295" y="166"/>
                  <a:pt x="295" y="166"/>
                </a:cubicBezTo>
                <a:cubicBezTo>
                  <a:pt x="295" y="119"/>
                  <a:pt x="295" y="119"/>
                  <a:pt x="295" y="119"/>
                </a:cubicBezTo>
                <a:cubicBezTo>
                  <a:pt x="343" y="119"/>
                  <a:pt x="343" y="119"/>
                  <a:pt x="343" y="119"/>
                </a:cubicBezTo>
                <a:cubicBezTo>
                  <a:pt x="343" y="99"/>
                  <a:pt x="343" y="99"/>
                  <a:pt x="343" y="99"/>
                </a:cubicBezTo>
                <a:cubicBezTo>
                  <a:pt x="295" y="99"/>
                  <a:pt x="295" y="99"/>
                  <a:pt x="295" y="99"/>
                </a:cubicBezTo>
                <a:cubicBezTo>
                  <a:pt x="295" y="73"/>
                  <a:pt x="295" y="73"/>
                  <a:pt x="295" y="73"/>
                </a:cubicBezTo>
                <a:lnTo>
                  <a:pt x="350" y="73"/>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sz="1800" dirty="0"/>
          </a:p>
        </p:txBody>
      </p:sp>
    </p:spTree>
  </p:cSld>
  <p:clrMap bg1="lt1" tx1="dk1" bg2="lt2" tx2="dk2" accent1="accent1" accent2="accent2" accent3="accent3" accent4="accent4" accent5="accent5" accent6="accent6" hlink="hlink" folHlink="folHlink"/>
  <p:sldLayoutIdLst>
    <p:sldLayoutId id="2147484014" r:id="rId1"/>
    <p:sldLayoutId id="2147484016" r:id="rId2"/>
    <p:sldLayoutId id="2147483933" r:id="rId3"/>
    <p:sldLayoutId id="2147484012" r:id="rId4"/>
    <p:sldLayoutId id="2147483934" r:id="rId5"/>
    <p:sldLayoutId id="2147484013" r:id="rId6"/>
    <p:sldLayoutId id="2147484015" r:id="rId7"/>
    <p:sldLayoutId id="2147483935" r:id="rId8"/>
    <p:sldLayoutId id="2147483936" r:id="rId9"/>
    <p:sldLayoutId id="2147483937" r:id="rId10"/>
    <p:sldLayoutId id="2147483938" r:id="rId11"/>
    <p:sldLayoutId id="2147483939" r:id="rId12"/>
    <p:sldLayoutId id="2147483940" r:id="rId13"/>
    <p:sldLayoutId id="2147483941" r:id="rId14"/>
    <p:sldLayoutId id="2147483950" r:id="rId15"/>
    <p:sldLayoutId id="2147483942" r:id="rId16"/>
    <p:sldLayoutId id="2147483943" r:id="rId17"/>
    <p:sldLayoutId id="2147483944" r:id="rId18"/>
    <p:sldLayoutId id="2147483945" r:id="rId19"/>
    <p:sldLayoutId id="2147483946" r:id="rId20"/>
    <p:sldLayoutId id="2147483947" r:id="rId21"/>
    <p:sldLayoutId id="2147483948" r:id="rId22"/>
    <p:sldLayoutId id="2147483949" r:id="rId23"/>
    <p:sldLayoutId id="2147484018" r:id="rId24"/>
  </p:sldLayoutIdLst>
  <p:transition>
    <p:fade/>
  </p:transition>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5298" y="434359"/>
            <a:ext cx="10786533" cy="575094"/>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cxnSp>
        <p:nvCxnSpPr>
          <p:cNvPr id="36" name="Straight Connector 35"/>
          <p:cNvCxnSpPr/>
          <p:nvPr/>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cxnSp>
        <p:nvCxnSpPr>
          <p:cNvPr id="9" name="Straight Connector 8"/>
          <p:cNvCxnSpPr/>
          <p:nvPr userDrawn="1"/>
        </p:nvCxnSpPr>
        <p:spPr>
          <a:xfrm>
            <a:off x="486834" y="6250080"/>
            <a:ext cx="11218333" cy="0"/>
          </a:xfrm>
          <a:prstGeom prst="line">
            <a:avLst/>
          </a:prstGeom>
          <a:noFill/>
          <a:ln w="3175" cap="flat">
            <a:solidFill>
              <a:schemeClr val="bg1"/>
            </a:solidFill>
            <a:prstDash val="solid"/>
            <a:miter lim="800000"/>
            <a:headEnd/>
            <a:tailEnd/>
          </a:ln>
          <a:extLst>
            <a:ext uri="{909E8E84-426E-40dd-AFC4-6F175D3DCCD1}">
              <a14:hiddenFill xmlns:a14="http://schemas.microsoft.com/office/drawing/2010/main" xmlns="">
                <a:noFill/>
              </a14:hiddenFill>
            </a:ext>
          </a:extLst>
        </p:spPr>
      </p:cxnSp>
      <p:pic>
        <p:nvPicPr>
          <p:cNvPr id="10"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18672340"/>
      </p:ext>
    </p:extLst>
  </p:cSld>
  <p:clrMap bg1="lt1" tx1="dk1" bg2="lt2" tx2="dk2" accent1="accent1" accent2="accent2" accent3="accent3" accent4="accent4" accent5="accent5" accent6="accent6" hlink="hlink" folHlink="folHlink"/>
  <p:sldLayoutIdLst>
    <p:sldLayoutId id="2147483953" r:id="rId1"/>
    <p:sldLayoutId id="2147484002" r:id="rId2"/>
    <p:sldLayoutId id="2147484003" r:id="rId3"/>
    <p:sldLayoutId id="2147484004" r:id="rId4"/>
    <p:sldLayoutId id="2147484005" r:id="rId5"/>
    <p:sldLayoutId id="2147484006" r:id="rId6"/>
    <p:sldLayoutId id="2147484000"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Lst>
  <p:transition>
    <p:fade/>
  </p:transition>
  <p:hf hdr="0" dt="0"/>
  <p:txStyles>
    <p:titleStyle>
      <a:lvl1pPr algn="l" defTabSz="914400" rtl="0" eaLnBrk="1" latinLnBrk="0" hangingPunct="1">
        <a:lnSpc>
          <a:spcPct val="85000"/>
        </a:lnSpc>
        <a:spcBef>
          <a:spcPct val="0"/>
        </a:spcBef>
        <a:buNone/>
        <a:defRPr lang="en-US" sz="3600" b="0" kern="1200" cap="none" spc="0" baseline="0" dirty="0" smtClean="0">
          <a:solidFill>
            <a:schemeClr val="bg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1pPr>
      <a:lvl2pPr marL="45720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2pPr>
      <a:lvl3pPr marL="742950"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smtClean="0">
          <a:solidFill>
            <a:schemeClr val="bg1"/>
          </a:solidFill>
          <a:latin typeface="+mj-lt"/>
          <a:ea typeface="+mn-ea"/>
          <a:cs typeface="+mn-cs"/>
        </a:defRPr>
      </a:lvl3pPr>
      <a:lvl4pPr marL="1028700" indent="-228600" algn="l" defTabSz="914400" rtl="0" eaLnBrk="1" latinLnBrk="0" hangingPunct="1">
        <a:lnSpc>
          <a:spcPct val="90000"/>
        </a:lnSpc>
        <a:spcBef>
          <a:spcPts val="1400"/>
        </a:spcBef>
        <a:buClr>
          <a:schemeClr val="bg1"/>
        </a:buClr>
        <a:buFont typeface="Wingdings" panose="05000000000000000000" pitchFamily="2" charset="2"/>
        <a:buChar char="§"/>
        <a:defRPr lang="en-US" sz="2100" b="0" kern="1200" dirty="0" smtClean="0">
          <a:solidFill>
            <a:schemeClr val="bg1"/>
          </a:solidFill>
          <a:latin typeface="+mj-lt"/>
          <a:ea typeface="+mn-ea"/>
          <a:cs typeface="+mn-cs"/>
        </a:defRPr>
      </a:lvl4pPr>
      <a:lvl5pPr marL="1312863" indent="-227013" algn="l" defTabSz="914400" rtl="0" eaLnBrk="1" latinLnBrk="0" hangingPunct="1">
        <a:lnSpc>
          <a:spcPct val="90000"/>
        </a:lnSpc>
        <a:spcBef>
          <a:spcPts val="1400"/>
        </a:spcBef>
        <a:buClr>
          <a:schemeClr val="bg1"/>
        </a:buClr>
        <a:buFont typeface="Arial" panose="020B0604020202020204" pitchFamily="34" charset="0"/>
        <a:buChar char="•"/>
        <a:defRPr lang="en-US" sz="2100" b="0" kern="1200" dirty="0">
          <a:solidFill>
            <a:schemeClr val="bg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p:cNvSpPr/>
          <p:nvPr userDrawn="1"/>
        </p:nvSpPr>
        <p:spPr bwMode="invGray">
          <a:xfrm>
            <a:off x="0" y="6250080"/>
            <a:ext cx="12192000" cy="607920"/>
          </a:xfrm>
          <a:prstGeom prst="rect">
            <a:avLst/>
          </a:prstGeom>
          <a:solidFill>
            <a:schemeClr val="tx1"/>
          </a:solidFill>
          <a:ln w="19050" algn="ctr">
            <a:solidFill>
              <a:schemeClr val="tx1"/>
            </a:solidFill>
            <a:miter lim="800000"/>
            <a:headEnd/>
            <a:tailEnd/>
          </a:ln>
        </p:spPr>
        <p:txBody>
          <a:bodyPr wrap="none" rtlCol="0" anchor="ctr"/>
          <a:lstStyle/>
          <a:p>
            <a:pPr algn="ctr">
              <a:lnSpc>
                <a:spcPct val="90000"/>
              </a:lnSpc>
            </a:pPr>
            <a:endParaRPr lang="en-US" sz="1600" b="1" dirty="0">
              <a:solidFill>
                <a:schemeClr val="bg1"/>
              </a:solidFill>
              <a:latin typeface="+mj-lt"/>
            </a:endParaRPr>
          </a:p>
        </p:txBody>
      </p:sp>
      <p:sp>
        <p:nvSpPr>
          <p:cNvPr id="2" name="Title Placeholder 1"/>
          <p:cNvSpPr>
            <a:spLocks noGrp="1"/>
          </p:cNvSpPr>
          <p:nvPr>
            <p:ph type="title"/>
          </p:nvPr>
        </p:nvSpPr>
        <p:spPr>
          <a:xfrm>
            <a:off x="874600" y="434359"/>
            <a:ext cx="10786533" cy="575094"/>
          </a:xfrm>
          <a:prstGeom prst="rect">
            <a:avLst/>
          </a:prstGeom>
        </p:spPr>
        <p:txBody>
          <a:bodyPr vert="horz" wrap="square" lIns="91440" tIns="45720" rIns="91440" bIns="45720" rtlCol="0" anchor="t" anchorCtr="0">
            <a:spAutoFit/>
          </a:bodyPr>
          <a:lstStyle/>
          <a:p>
            <a:r>
              <a:rPr lang="en-US" dirty="0"/>
              <a:t>Slide Title Here</a:t>
            </a:r>
          </a:p>
        </p:txBody>
      </p:sp>
      <p:sp>
        <p:nvSpPr>
          <p:cNvPr id="3" name="Text Placeholder 2"/>
          <p:cNvSpPr>
            <a:spLocks noGrp="1"/>
          </p:cNvSpPr>
          <p:nvPr>
            <p:ph type="body" idx="1"/>
          </p:nvPr>
        </p:nvSpPr>
        <p:spPr>
          <a:xfrm>
            <a:off x="877053" y="1555417"/>
            <a:ext cx="10786535" cy="1661993"/>
          </a:xfrm>
          <a:prstGeom prst="rect">
            <a:avLst/>
          </a:prstGeom>
        </p:spPr>
        <p:txBody>
          <a:bodyPr vert="horz" wrap="square" lIns="91440" tIns="45720" rIns="91440" bIns="45720" rtlCol="0">
            <a:noAutofit/>
          </a:bodyPr>
          <a:lstStyle/>
          <a:p>
            <a:pPr lvl="0"/>
            <a:r>
              <a:rPr lang="en-US" dirty="0"/>
              <a:t>Click to edit bullet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4"/>
          <p:cNvSpPr>
            <a:spLocks noGrp="1"/>
          </p:cNvSpPr>
          <p:nvPr>
            <p:ph type="dt" sz="half" idx="2"/>
          </p:nvPr>
        </p:nvSpPr>
        <p:spPr>
          <a:xfrm>
            <a:off x="8446184" y="6452361"/>
            <a:ext cx="1236257" cy="155235"/>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6/14/2019</a:t>
            </a:r>
            <a:endParaRPr lang="en-US" dirty="0"/>
          </a:p>
        </p:txBody>
      </p:sp>
      <p:sp>
        <p:nvSpPr>
          <p:cNvPr id="11" name="Footer Placeholder 5"/>
          <p:cNvSpPr>
            <a:spLocks noGrp="1"/>
          </p:cNvSpPr>
          <p:nvPr>
            <p:ph type="ftr" sz="quarter" idx="3"/>
          </p:nvPr>
        </p:nvSpPr>
        <p:spPr>
          <a:xfrm>
            <a:off x="972215" y="6470128"/>
            <a:ext cx="5747876" cy="137980"/>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r>
              <a:rPr lang="en-US"/>
              <a:t>UCSF Space Committee Overview</a:t>
            </a:r>
            <a:endParaRPr lang="en-US" dirty="0"/>
          </a:p>
        </p:txBody>
      </p:sp>
      <p:sp>
        <p:nvSpPr>
          <p:cNvPr id="12" name="Slide Number Placeholder 6"/>
          <p:cNvSpPr>
            <a:spLocks noGrp="1"/>
          </p:cNvSpPr>
          <p:nvPr>
            <p:ph type="sldNum" sz="quarter" idx="4"/>
          </p:nvPr>
        </p:nvSpPr>
        <p:spPr>
          <a:xfrm>
            <a:off x="477346" y="6453504"/>
            <a:ext cx="328081" cy="155233"/>
          </a:xfrm>
          <a:prstGeom prst="rect">
            <a:avLst/>
          </a:prstGeom>
        </p:spPr>
        <p:txBody>
          <a:bodyPr vert="horz" wrap="square" lIns="0" tIns="0" rIns="0" bIns="0" rtlCol="0" anchor="b" anchorCtr="0"/>
          <a:lstStyle>
            <a:lvl1pPr algn="l">
              <a:defRPr sz="900" i="0">
                <a:solidFill>
                  <a:schemeClr val="bg1"/>
                </a:solidFill>
                <a:latin typeface="Arial" pitchFamily="34" charset="0"/>
                <a:cs typeface="Arial" pitchFamily="34" charset="0"/>
              </a:defRPr>
            </a:lvl1pPr>
          </a:lstStyle>
          <a:p>
            <a:fld id="{7BCC8D0D-EAEC-449D-9161-023DFF90F2E2}" type="slidenum">
              <a:rPr lang="en-US" smtClean="0"/>
              <a:pPr/>
              <a:t>‹#›</a:t>
            </a:fld>
            <a:endParaRPr lang="en-US" dirty="0"/>
          </a:p>
        </p:txBody>
      </p:sp>
      <p:pic>
        <p:nvPicPr>
          <p:cNvPr id="9" name="Picture 41"/>
          <p:cNvPicPr>
            <a:picLocks noChangeAspect="1" noChangeArrowheads="1"/>
          </p:cNvPicPr>
          <p:nvPr userDrawn="1"/>
        </p:nvPicPr>
        <p:blipFill rotWithShape="1">
          <a:blip r:embed="rId20">
            <a:extLst>
              <a:ext uri="{28A0092B-C50C-407E-A947-70E740481C1C}">
                <a14:useLocalDpi xmlns:a14="http://schemas.microsoft.com/office/drawing/2010/main" val="0"/>
              </a:ext>
            </a:extLst>
          </a:blip>
          <a:srcRect b="35957"/>
          <a:stretch/>
        </p:blipFill>
        <p:spPr bwMode="invGray">
          <a:xfrm>
            <a:off x="10841566" y="6392865"/>
            <a:ext cx="1065751" cy="33538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434878"/>
      </p:ext>
    </p:extLst>
  </p:cSld>
  <p:clrMap bg1="lt1" tx1="dk1" bg2="lt2" tx2="dk2" accent1="accent1" accent2="accent2" accent3="accent3" accent4="accent4" accent5="accent5" accent6="accent6" hlink="hlink" folHlink="folHlink"/>
  <p:sldLayoutIdLst>
    <p:sldLayoutId id="2147484007" r:id="rId1"/>
    <p:sldLayoutId id="2147483972" r:id="rId2"/>
    <p:sldLayoutId id="2147484008" r:id="rId3"/>
    <p:sldLayoutId id="2147484009" r:id="rId4"/>
    <p:sldLayoutId id="2147484010" r:id="rId5"/>
    <p:sldLayoutId id="2147484011" r:id="rId6"/>
    <p:sldLayoutId id="2147484001" r:id="rId7"/>
    <p:sldLayoutId id="2147483979" r:id="rId8"/>
    <p:sldLayoutId id="2147483980" r:id="rId9"/>
    <p:sldLayoutId id="2147483981" r:id="rId10"/>
    <p:sldLayoutId id="2147483982" r:id="rId11"/>
    <p:sldLayoutId id="2147483983" r:id="rId12"/>
    <p:sldLayoutId id="2147483984" r:id="rId13"/>
    <p:sldLayoutId id="2147483985" r:id="rId14"/>
    <p:sldLayoutId id="2147483986" r:id="rId15"/>
    <p:sldLayoutId id="2147483987" r:id="rId16"/>
    <p:sldLayoutId id="2147483988" r:id="rId17"/>
    <p:sldLayoutId id="2147483989" r:id="rId18"/>
  </p:sldLayoutIdLst>
  <p:transition>
    <p:fade/>
  </p:transition>
  <p:hf hdr="0" dt="0"/>
  <p:txStyles>
    <p:titleStyle>
      <a:lvl1pPr algn="l" defTabSz="914400" rtl="0" eaLnBrk="1" latinLnBrk="0" hangingPunct="1">
        <a:lnSpc>
          <a:spcPct val="85000"/>
        </a:lnSpc>
        <a:spcBef>
          <a:spcPct val="0"/>
        </a:spcBef>
        <a:buNone/>
        <a:defRPr lang="en-US" sz="3600" b="0" kern="1200" cap="none" spc="0" baseline="0" dirty="0" smtClean="0">
          <a:solidFill>
            <a:schemeClr val="tx1"/>
          </a:solidFill>
          <a:latin typeface="+mn-lt"/>
          <a:ea typeface="+mj-ea"/>
          <a:cs typeface="Arial" pitchFamily="34" charset="0"/>
        </a:defRPr>
      </a:lvl1pPr>
    </p:titleStyle>
    <p:body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1109" y="2400784"/>
            <a:ext cx="6595720" cy="1144929"/>
          </a:xfrm>
        </p:spPr>
        <p:txBody>
          <a:bodyPr/>
          <a:lstStyle/>
          <a:p>
            <a:r>
              <a:rPr lang="en-US" sz="3600" dirty="0">
                <a:latin typeface="Calibri" panose="020F0502020204030204" pitchFamily="34" charset="0"/>
                <a:ea typeface="Lato" panose="020F0502020204030203" pitchFamily="34" charset="0"/>
                <a:cs typeface="Calibri" panose="020F0502020204030204" pitchFamily="34" charset="0"/>
              </a:rPr>
              <a:t>UCSF Space Committee Overview</a:t>
            </a:r>
            <a:br>
              <a:rPr lang="en-US" sz="3600" dirty="0">
                <a:latin typeface="Calibri" panose="020F0502020204030204" pitchFamily="34" charset="0"/>
                <a:ea typeface="Lato" panose="020F0502020204030203" pitchFamily="34" charset="0"/>
                <a:cs typeface="Calibri" panose="020F0502020204030204" pitchFamily="34" charset="0"/>
              </a:rPr>
            </a:br>
            <a:endParaRPr lang="en-US" sz="3600" dirty="0">
              <a:latin typeface="Calibri" panose="020F0502020204030204" pitchFamily="34" charset="0"/>
              <a:ea typeface="Lato" panose="020F0502020204030203" pitchFamily="34" charset="0"/>
              <a:cs typeface="Calibri" panose="020F0502020204030204" pitchFamily="34" charset="0"/>
            </a:endParaRPr>
          </a:p>
        </p:txBody>
      </p:sp>
      <p:sp>
        <p:nvSpPr>
          <p:cNvPr id="3" name="TextBox 2">
            <a:extLst>
              <a:ext uri="{FF2B5EF4-FFF2-40B4-BE49-F238E27FC236}">
                <a16:creationId xmlns:a16="http://schemas.microsoft.com/office/drawing/2014/main" id="{E6DAAB3D-20C5-6B37-9EB0-49571B554AB0}"/>
              </a:ext>
            </a:extLst>
          </p:cNvPr>
          <p:cNvSpPr txBox="1"/>
          <p:nvPr/>
        </p:nvSpPr>
        <p:spPr bwMode="auto">
          <a:xfrm>
            <a:off x="965200" y="5211961"/>
            <a:ext cx="2260234" cy="307777"/>
          </a:xfrm>
          <a:prstGeom prst="rect">
            <a:avLst/>
          </a:prstGeom>
          <a:noFill/>
          <a:ln w="19050" algn="ctr">
            <a:noFill/>
            <a:miter lim="800000"/>
            <a:headEnd/>
            <a:tailEnd/>
          </a:ln>
        </p:spPr>
        <p:txBody>
          <a:bodyPr wrap="none" lIns="0" tIns="0" rIns="0" bIns="0" rtlCol="0">
            <a:spAutoFit/>
          </a:bodyPr>
          <a:lstStyle/>
          <a:p>
            <a:r>
              <a:rPr lang="en-US" sz="2000" dirty="0">
                <a:solidFill>
                  <a:schemeClr val="bg1"/>
                </a:solidFill>
                <a:latin typeface="Calibri" panose="020F0502020204030204" pitchFamily="34" charset="0"/>
                <a:cs typeface="Calibri" panose="020F0502020204030204" pitchFamily="34" charset="0"/>
              </a:rPr>
              <a:t>Updated August 2023</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0959-2BE3-C941-84C9-94503D92246B}"/>
              </a:ext>
            </a:extLst>
          </p:cNvPr>
          <p:cNvSpPr>
            <a:spLocks noGrp="1"/>
          </p:cNvSpPr>
          <p:nvPr>
            <p:ph type="title"/>
          </p:nvPr>
        </p:nvSpPr>
        <p:spPr>
          <a:xfrm>
            <a:off x="958534" y="438913"/>
            <a:ext cx="9549045" cy="514564"/>
          </a:xfrm>
        </p:spPr>
        <p:txBody>
          <a:bodyPr/>
          <a:lstStyle/>
          <a:p>
            <a:r>
              <a:rPr lang="en-US" sz="3200" dirty="0">
                <a:latin typeface="Calibri" panose="020F0502020204030204" pitchFamily="34" charset="0"/>
                <a:cs typeface="Calibri" panose="020F0502020204030204" pitchFamily="34" charset="0"/>
              </a:rPr>
              <a:t>Faculty Space Review Committee Membership </a:t>
            </a:r>
          </a:p>
        </p:txBody>
      </p:sp>
      <p:sp>
        <p:nvSpPr>
          <p:cNvPr id="6" name="Footer Placeholder 5">
            <a:extLst>
              <a:ext uri="{FF2B5EF4-FFF2-40B4-BE49-F238E27FC236}">
                <a16:creationId xmlns:a16="http://schemas.microsoft.com/office/drawing/2014/main" id="{C8C87B28-1715-7C4A-9ACE-02266390198E}"/>
              </a:ext>
            </a:extLst>
          </p:cNvPr>
          <p:cNvSpPr>
            <a:spLocks noGrp="1"/>
          </p:cNvSpPr>
          <p:nvPr>
            <p:ph type="ftr" sz="quarter" idx="3"/>
          </p:nvPr>
        </p:nvSpPr>
        <p:spPr/>
        <p:txBody>
          <a:bodyPr/>
          <a:lstStyle/>
          <a:p>
            <a:r>
              <a:rPr lang="en-US"/>
              <a:t>UCSF Space Committee Overview</a:t>
            </a:r>
            <a:endParaRPr lang="en-US" dirty="0"/>
          </a:p>
        </p:txBody>
      </p:sp>
      <p:sp>
        <p:nvSpPr>
          <p:cNvPr id="7" name="Slide Number Placeholder 6">
            <a:extLst>
              <a:ext uri="{FF2B5EF4-FFF2-40B4-BE49-F238E27FC236}">
                <a16:creationId xmlns:a16="http://schemas.microsoft.com/office/drawing/2014/main" id="{C9740AE1-0821-8D42-880F-ACDC527BB9F6}"/>
              </a:ext>
            </a:extLst>
          </p:cNvPr>
          <p:cNvSpPr>
            <a:spLocks noGrp="1"/>
          </p:cNvSpPr>
          <p:nvPr>
            <p:ph type="sldNum" sz="quarter" idx="4"/>
          </p:nvPr>
        </p:nvSpPr>
        <p:spPr/>
        <p:txBody>
          <a:bodyPr/>
          <a:lstStyle/>
          <a:p>
            <a:fld id="{7BCC8D0D-EAEC-449D-9161-023DFF90F2E2}" type="slidenum">
              <a:rPr lang="en-US" smtClean="0"/>
              <a:pPr/>
              <a:t>10</a:t>
            </a:fld>
            <a:endParaRPr lang="en-US" dirty="0"/>
          </a:p>
        </p:txBody>
      </p:sp>
      <p:sp>
        <p:nvSpPr>
          <p:cNvPr id="4" name="Content Placeholder 3">
            <a:extLst>
              <a:ext uri="{FF2B5EF4-FFF2-40B4-BE49-F238E27FC236}">
                <a16:creationId xmlns:a16="http://schemas.microsoft.com/office/drawing/2014/main" id="{46A2FA58-F2F1-704F-974E-61162434470E}"/>
              </a:ext>
            </a:extLst>
          </p:cNvPr>
          <p:cNvSpPr>
            <a:spLocks noGrp="1"/>
          </p:cNvSpPr>
          <p:nvPr>
            <p:ph idx="1"/>
          </p:nvPr>
        </p:nvSpPr>
        <p:spPr>
          <a:xfrm>
            <a:off x="966177" y="1519917"/>
            <a:ext cx="5003141" cy="4383578"/>
          </a:xfrm>
        </p:spPr>
        <p:txBody>
          <a:bodyPr/>
          <a:lstStyle/>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Chair, Robert </a:t>
            </a:r>
            <a:r>
              <a:rPr lang="en-US" sz="2000" dirty="0" err="1">
                <a:latin typeface="Calibri" panose="020F0502020204030204" pitchFamily="34" charset="0"/>
                <a:cs typeface="Calibri" panose="020F0502020204030204" pitchFamily="34" charset="0"/>
              </a:rPr>
              <a:t>Blelloch</a:t>
            </a:r>
            <a:r>
              <a:rPr lang="en-US" sz="2000" dirty="0">
                <a:latin typeface="Calibri" panose="020F0502020204030204" pitchFamily="34" charset="0"/>
                <a:cs typeface="Calibri" panose="020F0502020204030204" pitchFamily="34" charset="0"/>
              </a:rPr>
              <a:t>, Urology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Joseph Costello, Neurological Surgery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Hani </a:t>
            </a:r>
            <a:r>
              <a:rPr lang="en-US" sz="2000" dirty="0" err="1">
                <a:latin typeface="Calibri" panose="020F0502020204030204" pitchFamily="34" charset="0"/>
                <a:cs typeface="Calibri" panose="020F0502020204030204" pitchFamily="34" charset="0"/>
              </a:rPr>
              <a:t>Goodarzi</a:t>
            </a:r>
            <a:r>
              <a:rPr lang="en-US" sz="2000" dirty="0">
                <a:latin typeface="Calibri" panose="020F0502020204030204" pitchFamily="34" charset="0"/>
                <a:cs typeface="Calibri" panose="020F0502020204030204" pitchFamily="34" charset="0"/>
              </a:rPr>
              <a:t>, Biochemistry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Sunita Ho, Preventative and Restorative Dental Sciences</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Elaine Ku, Academic Senate</a:t>
            </a:r>
          </a:p>
          <a:p>
            <a:pPr>
              <a:lnSpc>
                <a:spcPct val="85000"/>
              </a:lnSpc>
              <a:buFont typeface="Arial" panose="020B0604020202020204" pitchFamily="34" charset="0"/>
              <a:buChar char="•"/>
            </a:pPr>
            <a:r>
              <a:rPr lang="en-US" sz="2000" dirty="0" err="1">
                <a:latin typeface="Calibri" panose="020F0502020204030204" pitchFamily="34" charset="0"/>
                <a:cs typeface="Calibri" panose="020F0502020204030204" pitchFamily="34" charset="0"/>
              </a:rPr>
              <a:t>Rushika</a:t>
            </a:r>
            <a:r>
              <a:rPr lang="en-US" sz="2000" dirty="0">
                <a:latin typeface="Calibri" panose="020F0502020204030204" pitchFamily="34" charset="0"/>
                <a:cs typeface="Calibri" panose="020F0502020204030204" pitchFamily="34" charset="0"/>
              </a:rPr>
              <a:t> </a:t>
            </a:r>
            <a:r>
              <a:rPr lang="en-US" sz="2000" dirty="0" err="1">
                <a:latin typeface="Calibri" panose="020F0502020204030204" pitchFamily="34" charset="0"/>
                <a:cs typeface="Calibri" panose="020F0502020204030204" pitchFamily="34" charset="0"/>
              </a:rPr>
              <a:t>Perera</a:t>
            </a:r>
            <a:r>
              <a:rPr lang="en-US" sz="2000" dirty="0">
                <a:latin typeface="Calibri" panose="020F0502020204030204" pitchFamily="34" charset="0"/>
                <a:cs typeface="Calibri" panose="020F0502020204030204" pitchFamily="34" charset="0"/>
              </a:rPr>
              <a:t>, Anatomy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Samuel Pleasure, Neurology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Jason </a:t>
            </a:r>
            <a:r>
              <a:rPr lang="en-US" sz="2000" dirty="0" err="1">
                <a:latin typeface="Calibri" panose="020F0502020204030204" pitchFamily="34" charset="0"/>
                <a:cs typeface="Calibri" panose="020F0502020204030204" pitchFamily="34" charset="0"/>
              </a:rPr>
              <a:t>Sello</a:t>
            </a:r>
            <a:r>
              <a:rPr lang="en-US" sz="2000" dirty="0">
                <a:latin typeface="Calibri" panose="020F0502020204030204" pitchFamily="34" charset="0"/>
                <a:cs typeface="Calibri" panose="020F0502020204030204" pitchFamily="34" charset="0"/>
              </a:rPr>
              <a:t>, Pharmaceutical Chemistry</a:t>
            </a: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6EA52BC2-7820-EDF0-42C9-D179A557F2FA}"/>
              </a:ext>
            </a:extLst>
          </p:cNvPr>
          <p:cNvSpPr txBox="1">
            <a:spLocks/>
          </p:cNvSpPr>
          <p:nvPr/>
        </p:nvSpPr>
        <p:spPr>
          <a:xfrm>
            <a:off x="6222683" y="1519917"/>
            <a:ext cx="5003140" cy="4383578"/>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Ian </a:t>
            </a:r>
            <a:r>
              <a:rPr lang="en-US" sz="2000" dirty="0" err="1">
                <a:latin typeface="Calibri" panose="020F0502020204030204" pitchFamily="34" charset="0"/>
                <a:cs typeface="Calibri" panose="020F0502020204030204" pitchFamily="34" charset="0"/>
              </a:rPr>
              <a:t>Seiple</a:t>
            </a:r>
            <a:r>
              <a:rPr lang="en-US" sz="2000" dirty="0">
                <a:latin typeface="Calibri" panose="020F0502020204030204" pitchFamily="34" charset="0"/>
                <a:cs typeface="Calibri" panose="020F0502020204030204" pitchFamily="34" charset="0"/>
              </a:rPr>
              <a:t>, Cardiovascular Research Institute</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Yin Shen, Neurology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Dean Sheppard, Medicine</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Catherine Choy Smith, Medicine</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Valerie Weaver, Surgery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Bruce </a:t>
            </a:r>
            <a:r>
              <a:rPr lang="en-US" sz="2000" dirty="0" err="1">
                <a:latin typeface="Calibri" panose="020F0502020204030204" pitchFamily="34" charset="0"/>
                <a:cs typeface="Calibri" panose="020F0502020204030204" pitchFamily="34" charset="0"/>
              </a:rPr>
              <a:t>Wintroub</a:t>
            </a:r>
            <a:r>
              <a:rPr lang="en-US" sz="2000" dirty="0">
                <a:latin typeface="Calibri" panose="020F0502020204030204" pitchFamily="34" charset="0"/>
                <a:cs typeface="Calibri" panose="020F0502020204030204" pitchFamily="34" charset="0"/>
              </a:rPr>
              <a:t>, Emeritus Advisor</a:t>
            </a: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02061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30791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0FE-F17F-9941-A942-59269B9B9B2E}"/>
              </a:ext>
            </a:extLst>
          </p:cNvPr>
          <p:cNvSpPr>
            <a:spLocks noGrp="1"/>
          </p:cNvSpPr>
          <p:nvPr>
            <p:ph type="title"/>
          </p:nvPr>
        </p:nvSpPr>
        <p:spPr>
          <a:xfrm>
            <a:off x="1022702" y="487039"/>
            <a:ext cx="8089901" cy="510909"/>
          </a:xfrm>
        </p:spPr>
        <p:txBody>
          <a:bodyPr/>
          <a:lstStyle/>
          <a:p>
            <a:r>
              <a:rPr lang="en-US" sz="3200" dirty="0">
                <a:latin typeface="Calibri" panose="020F0502020204030204" pitchFamily="34" charset="0"/>
                <a:cs typeface="Calibri" panose="020F0502020204030204" pitchFamily="34" charset="0"/>
              </a:rPr>
              <a:t>Agenda</a:t>
            </a:r>
            <a:endParaRPr lang="en-US" sz="3200"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0510BD3-346A-954F-9F99-4135C6E0AFBC}"/>
              </a:ext>
            </a:extLst>
          </p:cNvPr>
          <p:cNvSpPr>
            <a:spLocks noGrp="1"/>
          </p:cNvSpPr>
          <p:nvPr>
            <p:ph idx="1"/>
          </p:nvPr>
        </p:nvSpPr>
        <p:spPr>
          <a:xfrm>
            <a:off x="973039" y="1695339"/>
            <a:ext cx="8325548" cy="4011502"/>
          </a:xfrm>
        </p:spPr>
        <p:txBody>
          <a:bodyPr vert="horz" wrap="square" lIns="91440" tIns="45720" rIns="91440" bIns="45720" rtlCol="0" anchor="t">
            <a:noAutofit/>
          </a:bodyPr>
          <a:lstStyle/>
          <a:p>
            <a:pPr marL="346075" indent="-346075"/>
            <a:r>
              <a:rPr lang="en-US" sz="2800" dirty="0">
                <a:latin typeface="Calibri" panose="020F0502020204030204" pitchFamily="34" charset="0"/>
                <a:cs typeface="Calibri" panose="020F0502020204030204" pitchFamily="34" charset="0"/>
              </a:rPr>
              <a:t>Space governance overview</a:t>
            </a:r>
          </a:p>
          <a:p>
            <a:pPr marL="346075" indent="-346075"/>
            <a:r>
              <a:rPr lang="en-US" sz="2800" dirty="0">
                <a:latin typeface="Calibri" panose="020F0502020204030204" pitchFamily="34" charset="0"/>
                <a:cs typeface="Calibri" panose="020F0502020204030204" pitchFamily="34" charset="0"/>
              </a:rPr>
              <a:t>UCSF Space Committee charter and membership</a:t>
            </a:r>
          </a:p>
          <a:p>
            <a:pPr marL="346075" indent="-346075"/>
            <a:r>
              <a:rPr lang="en-US" sz="2800" dirty="0">
                <a:latin typeface="Calibri" panose="020F0502020204030204" pitchFamily="34" charset="0"/>
                <a:cs typeface="Calibri" panose="020F0502020204030204" pitchFamily="34" charset="0"/>
              </a:rPr>
              <a:t>Space Work Group charter and membership</a:t>
            </a:r>
          </a:p>
          <a:p>
            <a:pPr marL="346075" indent="-346075"/>
            <a:r>
              <a:rPr lang="en-US" sz="2800" dirty="0">
                <a:latin typeface="Calibri" panose="020F0502020204030204" pitchFamily="34" charset="0"/>
                <a:cs typeface="Calibri" panose="020F0502020204030204" pitchFamily="34" charset="0"/>
              </a:rPr>
              <a:t>Faculty Space Review Committee (FSRC) charter and membership</a:t>
            </a:r>
          </a:p>
          <a:p>
            <a:pPr marL="0" indent="0">
              <a:buNone/>
            </a:pPr>
            <a:endParaRPr lang="en-US" sz="28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BD17EFA-5F18-8240-96C0-1F64918E928E}"/>
              </a:ext>
            </a:extLst>
          </p:cNvPr>
          <p:cNvSpPr>
            <a:spLocks noGrp="1"/>
          </p:cNvSpPr>
          <p:nvPr>
            <p:ph type="sldNum" sz="quarter" idx="4"/>
          </p:nvPr>
        </p:nvSpPr>
        <p:spPr/>
        <p:txBody>
          <a:bodyPr/>
          <a:lstStyle/>
          <a:p>
            <a:fld id="{7BCC8D0D-EAEC-449D-9161-023DFF90F2E2}" type="slidenum">
              <a:rPr lang="en-US" smtClean="0"/>
              <a:pPr/>
              <a:t>2</a:t>
            </a:fld>
            <a:endParaRPr lang="en-US" dirty="0"/>
          </a:p>
        </p:txBody>
      </p:sp>
      <p:sp>
        <p:nvSpPr>
          <p:cNvPr id="4" name="Footer Placeholder 3"/>
          <p:cNvSpPr>
            <a:spLocks noGrp="1"/>
          </p:cNvSpPr>
          <p:nvPr>
            <p:ph type="ftr" sz="quarter" idx="3"/>
          </p:nvPr>
        </p:nvSpPr>
        <p:spPr/>
        <p:txBody>
          <a:bodyPr/>
          <a:lstStyle/>
          <a:p>
            <a:r>
              <a:rPr lang="en-US" dirty="0"/>
              <a:t>UCSF Space Committee Overview</a:t>
            </a:r>
          </a:p>
        </p:txBody>
      </p:sp>
    </p:spTree>
    <p:extLst>
      <p:ext uri="{BB962C8B-B14F-4D97-AF65-F5344CB8AC3E}">
        <p14:creationId xmlns:p14="http://schemas.microsoft.com/office/powerpoint/2010/main" val="280078534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Arrow Connector 32">
            <a:extLst>
              <a:ext uri="{FF2B5EF4-FFF2-40B4-BE49-F238E27FC236}">
                <a16:creationId xmlns:a16="http://schemas.microsoft.com/office/drawing/2014/main" id="{5197BD0C-5F29-47BD-B27C-781C86656324}"/>
              </a:ext>
            </a:extLst>
          </p:cNvPr>
          <p:cNvCxnSpPr>
            <a:cxnSpLocks/>
          </p:cNvCxnSpPr>
          <p:nvPr/>
        </p:nvCxnSpPr>
        <p:spPr>
          <a:xfrm flipV="1">
            <a:off x="2177822" y="4683667"/>
            <a:ext cx="0" cy="36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402779C-66F3-4EE6-BA85-1146C14B70DF}"/>
              </a:ext>
            </a:extLst>
          </p:cNvPr>
          <p:cNvCxnSpPr>
            <a:cxnSpLocks/>
          </p:cNvCxnSpPr>
          <p:nvPr/>
        </p:nvCxnSpPr>
        <p:spPr>
          <a:xfrm flipV="1">
            <a:off x="6169456" y="4683667"/>
            <a:ext cx="0" cy="36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5" name="Rounded Rectangle 15">
            <a:extLst>
              <a:ext uri="{FF2B5EF4-FFF2-40B4-BE49-F238E27FC236}">
                <a16:creationId xmlns:a16="http://schemas.microsoft.com/office/drawing/2014/main" id="{E422FB13-2BF6-4086-AF37-76D8179D39CD}"/>
              </a:ext>
            </a:extLst>
          </p:cNvPr>
          <p:cNvSpPr/>
          <p:nvPr/>
        </p:nvSpPr>
        <p:spPr bwMode="auto">
          <a:xfrm>
            <a:off x="504951" y="4910397"/>
            <a:ext cx="3681984" cy="1297176"/>
          </a:xfrm>
          <a:prstGeom prst="roundRect">
            <a:avLst/>
          </a:prstGeom>
          <a:solidFill>
            <a:srgbClr val="FFFF00"/>
          </a:solidFill>
          <a:ln w="19050" algn="ctr">
            <a:solidFill>
              <a:schemeClr val="tx2"/>
            </a:solidFill>
            <a:miter lim="800000"/>
            <a:headEnd/>
            <a:tailEnd/>
          </a:ln>
        </p:spPr>
        <p:txBody>
          <a:bodyPr wrap="square" lIns="91440" tIns="45720" rIns="91440" bIns="45720" rtlCol="0" anchor="t" anchorCtr="0"/>
          <a:lstStyle/>
          <a:p>
            <a:pPr algn="ctr">
              <a:lnSpc>
                <a:spcPct val="90000"/>
              </a:lnSpc>
            </a:pPr>
            <a:r>
              <a:rPr lang="en-US" sz="1600" b="1" dirty="0">
                <a:solidFill>
                  <a:schemeClr val="tx2"/>
                </a:solidFill>
                <a:latin typeface="Calibri"/>
                <a:ea typeface="Lato Light"/>
                <a:cs typeface="Calibri"/>
              </a:rPr>
              <a:t>Faculty Space Review Committee</a:t>
            </a:r>
            <a:endParaRPr lang="en-US" sz="1600" b="1" dirty="0">
              <a:solidFill>
                <a:srgbClr val="FF0000"/>
              </a:solidFill>
              <a:latin typeface="Calibri" panose="020F0502020204030204" pitchFamily="34" charset="0"/>
              <a:ea typeface="Lato Light" panose="020F0502020204030203" pitchFamily="34" charset="0"/>
              <a:cs typeface="Calibri" panose="020F0502020204030204" pitchFamily="34" charset="0"/>
            </a:endParaRPr>
          </a:p>
        </p:txBody>
      </p:sp>
      <p:sp>
        <p:nvSpPr>
          <p:cNvPr id="26" name="TextBox 25">
            <a:extLst>
              <a:ext uri="{FF2B5EF4-FFF2-40B4-BE49-F238E27FC236}">
                <a16:creationId xmlns:a16="http://schemas.microsoft.com/office/drawing/2014/main" id="{EF931989-EFFE-45A3-8829-51C28F8A2BE3}"/>
              </a:ext>
            </a:extLst>
          </p:cNvPr>
          <p:cNvSpPr txBox="1"/>
          <p:nvPr/>
        </p:nvSpPr>
        <p:spPr bwMode="auto">
          <a:xfrm flipH="1">
            <a:off x="895293" y="5299813"/>
            <a:ext cx="2973004" cy="820481"/>
          </a:xfrm>
          <a:prstGeom prst="rect">
            <a:avLst/>
          </a:prstGeom>
          <a:noFill/>
          <a:ln w="19050" algn="ctr">
            <a:noFill/>
            <a:miter lim="800000"/>
            <a:headEnd/>
            <a:tailEnd/>
          </a:ln>
        </p:spPr>
        <p:txBody>
          <a:bodyPr wrap="square" lIns="0" tIns="0" rIns="0" bIns="0" rtlCol="0">
            <a:spAutoFit/>
          </a:bodyPr>
          <a:lstStyle/>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Audits wet lab research space and PI/neighborhood utilization</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Recommends utilization and/or opportunities of wet lab space</a:t>
            </a:r>
          </a:p>
        </p:txBody>
      </p:sp>
      <p:sp>
        <p:nvSpPr>
          <p:cNvPr id="28" name="Rounded Rectangle 15">
            <a:extLst>
              <a:ext uri="{FF2B5EF4-FFF2-40B4-BE49-F238E27FC236}">
                <a16:creationId xmlns:a16="http://schemas.microsoft.com/office/drawing/2014/main" id="{3098A0BD-CFF3-4105-B426-33D97AA775AD}"/>
              </a:ext>
            </a:extLst>
          </p:cNvPr>
          <p:cNvSpPr/>
          <p:nvPr/>
        </p:nvSpPr>
        <p:spPr bwMode="auto">
          <a:xfrm>
            <a:off x="4233875" y="4910184"/>
            <a:ext cx="3898524" cy="1297176"/>
          </a:xfrm>
          <a:prstGeom prst="roundRect">
            <a:avLst/>
          </a:prstGeom>
          <a:solidFill>
            <a:srgbClr val="FFFF00"/>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Space Working Group</a:t>
            </a:r>
          </a:p>
        </p:txBody>
      </p:sp>
      <p:sp>
        <p:nvSpPr>
          <p:cNvPr id="21" name="TextBox 20">
            <a:extLst>
              <a:ext uri="{FF2B5EF4-FFF2-40B4-BE49-F238E27FC236}">
                <a16:creationId xmlns:a16="http://schemas.microsoft.com/office/drawing/2014/main" id="{0ABD2159-2135-4D86-8B27-833EA64EADA6}"/>
              </a:ext>
            </a:extLst>
          </p:cNvPr>
          <p:cNvSpPr txBox="1"/>
          <p:nvPr/>
        </p:nvSpPr>
        <p:spPr bwMode="auto">
          <a:xfrm flipH="1">
            <a:off x="4566574" y="5260707"/>
            <a:ext cx="3681341" cy="820481"/>
          </a:xfrm>
          <a:prstGeom prst="rect">
            <a:avLst/>
          </a:prstGeom>
          <a:noFill/>
          <a:ln w="19050" algn="ctr">
            <a:noFill/>
            <a:miter lim="800000"/>
            <a:headEnd/>
            <a:tailEnd/>
          </a:ln>
        </p:spPr>
        <p:txBody>
          <a:bodyPr wrap="square" lIns="0" tIns="0" rIns="0" bIns="0" rtlCol="0">
            <a:spAutoFit/>
          </a:bodyPr>
          <a:lstStyle/>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Receives cross control point space requests</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Recommends space allocation options</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Uses RASP utilization metrics and Space Committee guidelines in all recommendations</a:t>
            </a:r>
          </a:p>
        </p:txBody>
      </p:sp>
      <p:sp>
        <p:nvSpPr>
          <p:cNvPr id="2" name="Footer Placeholder 1">
            <a:extLst>
              <a:ext uri="{FF2B5EF4-FFF2-40B4-BE49-F238E27FC236}">
                <a16:creationId xmlns:a16="http://schemas.microsoft.com/office/drawing/2014/main" id="{234A1EBA-19A4-473A-94CD-C550B4C770F3}"/>
              </a:ext>
            </a:extLst>
          </p:cNvPr>
          <p:cNvSpPr>
            <a:spLocks noGrp="1"/>
          </p:cNvSpPr>
          <p:nvPr>
            <p:ph type="ftr" sz="quarter" idx="12"/>
          </p:nvPr>
        </p:nvSpPr>
        <p:spPr/>
        <p:txBody>
          <a:bodyPr/>
          <a:lstStyle/>
          <a:p>
            <a:r>
              <a:rPr lang="en-US"/>
              <a:t>UCSF Space Committee Overview</a:t>
            </a:r>
            <a:endParaRPr lang="en-US" dirty="0"/>
          </a:p>
        </p:txBody>
      </p:sp>
      <p:sp>
        <p:nvSpPr>
          <p:cNvPr id="3" name="Slide Number Placeholder 2">
            <a:extLst>
              <a:ext uri="{FF2B5EF4-FFF2-40B4-BE49-F238E27FC236}">
                <a16:creationId xmlns:a16="http://schemas.microsoft.com/office/drawing/2014/main" id="{F1E3C5DB-4C8F-42EF-B0CC-9C7AAC6C8D75}"/>
              </a:ext>
            </a:extLst>
          </p:cNvPr>
          <p:cNvSpPr>
            <a:spLocks noGrp="1"/>
          </p:cNvSpPr>
          <p:nvPr>
            <p:ph type="sldNum" sz="quarter" idx="13"/>
          </p:nvPr>
        </p:nvSpPr>
        <p:spPr/>
        <p:txBody>
          <a:bodyPr/>
          <a:lstStyle/>
          <a:p>
            <a:fld id="{7BCC8D0D-EAEC-449D-9161-023DFF90F2E2}" type="slidenum">
              <a:rPr lang="en-US" smtClean="0"/>
              <a:pPr/>
              <a:t>3</a:t>
            </a:fld>
            <a:endParaRPr lang="en-US" dirty="0"/>
          </a:p>
        </p:txBody>
      </p:sp>
      <p:sp>
        <p:nvSpPr>
          <p:cNvPr id="4" name="Title 3">
            <a:extLst>
              <a:ext uri="{FF2B5EF4-FFF2-40B4-BE49-F238E27FC236}">
                <a16:creationId xmlns:a16="http://schemas.microsoft.com/office/drawing/2014/main" id="{8C84D4E9-6EE7-46B0-B5DB-7ABDC30BC8F1}"/>
              </a:ext>
            </a:extLst>
          </p:cNvPr>
          <p:cNvSpPr>
            <a:spLocks noGrp="1"/>
          </p:cNvSpPr>
          <p:nvPr>
            <p:ph type="title"/>
          </p:nvPr>
        </p:nvSpPr>
        <p:spPr>
          <a:xfrm>
            <a:off x="946745" y="356567"/>
            <a:ext cx="10898107" cy="611449"/>
          </a:xfrm>
        </p:spPr>
        <p:txBody>
          <a:bodyPr/>
          <a:lstStyle/>
          <a:p>
            <a:r>
              <a:rPr lang="en-US" sz="3200" b="1" dirty="0">
                <a:latin typeface="Calibri" panose="020F0502020204030204" pitchFamily="34" charset="0"/>
                <a:cs typeface="Calibri" panose="020F0502020204030204" pitchFamily="34" charset="0"/>
              </a:rPr>
              <a:t>UCSF Space Governance</a:t>
            </a:r>
          </a:p>
        </p:txBody>
      </p:sp>
      <p:cxnSp>
        <p:nvCxnSpPr>
          <p:cNvPr id="11" name="Straight Arrow Connector 10">
            <a:extLst>
              <a:ext uri="{FF2B5EF4-FFF2-40B4-BE49-F238E27FC236}">
                <a16:creationId xmlns:a16="http://schemas.microsoft.com/office/drawing/2014/main" id="{BE3D1500-040C-4595-A0CB-EB6A630496FB}"/>
              </a:ext>
            </a:extLst>
          </p:cNvPr>
          <p:cNvCxnSpPr>
            <a:cxnSpLocks/>
          </p:cNvCxnSpPr>
          <p:nvPr/>
        </p:nvCxnSpPr>
        <p:spPr>
          <a:xfrm flipV="1">
            <a:off x="3801927" y="2804846"/>
            <a:ext cx="0" cy="365653"/>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77EB1A6-9065-4AAF-B484-BE34C9855FEE}"/>
              </a:ext>
            </a:extLst>
          </p:cNvPr>
          <p:cNvCxnSpPr>
            <a:cxnSpLocks/>
          </p:cNvCxnSpPr>
          <p:nvPr/>
        </p:nvCxnSpPr>
        <p:spPr>
          <a:xfrm flipV="1">
            <a:off x="3785119" y="3982315"/>
            <a:ext cx="0" cy="36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B31D5FF9-B7E7-4788-AA7E-B1945F62C36A}"/>
              </a:ext>
            </a:extLst>
          </p:cNvPr>
          <p:cNvCxnSpPr>
            <a:cxnSpLocks/>
          </p:cNvCxnSpPr>
          <p:nvPr/>
        </p:nvCxnSpPr>
        <p:spPr>
          <a:xfrm flipV="1">
            <a:off x="3785119" y="1788831"/>
            <a:ext cx="0" cy="36576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3AA695C-3C0B-43F6-93D7-138B11C3BAEE}"/>
              </a:ext>
            </a:extLst>
          </p:cNvPr>
          <p:cNvCxnSpPr>
            <a:cxnSpLocks/>
          </p:cNvCxnSpPr>
          <p:nvPr/>
        </p:nvCxnSpPr>
        <p:spPr>
          <a:xfrm>
            <a:off x="4661067" y="2523347"/>
            <a:ext cx="609600"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Rounded Rectangle 17">
            <a:extLst>
              <a:ext uri="{FF2B5EF4-FFF2-40B4-BE49-F238E27FC236}">
                <a16:creationId xmlns:a16="http://schemas.microsoft.com/office/drawing/2014/main" id="{DB90E988-5C75-4FB3-A185-EA2502D2D0DC}"/>
              </a:ext>
            </a:extLst>
          </p:cNvPr>
          <p:cNvSpPr/>
          <p:nvPr/>
        </p:nvSpPr>
        <p:spPr bwMode="auto">
          <a:xfrm>
            <a:off x="1366248" y="3091816"/>
            <a:ext cx="5215269" cy="1591851"/>
          </a:xfrm>
          <a:prstGeom prst="roundRect">
            <a:avLst/>
          </a:prstGeom>
          <a:solidFill>
            <a:srgbClr val="66FF99"/>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UCSF Space Committee</a:t>
            </a:r>
            <a:endParaRPr lang="en-US" sz="1600" dirty="0">
              <a:solidFill>
                <a:schemeClr val="tx2"/>
              </a:solidFill>
              <a:latin typeface="Calibri" panose="020F0502020204030204" pitchFamily="34" charset="0"/>
              <a:ea typeface="Lato Light" panose="020F0502020204030203" pitchFamily="34" charset="0"/>
              <a:cs typeface="Calibri" panose="020F0502020204030204" pitchFamily="34" charset="0"/>
            </a:endParaRPr>
          </a:p>
        </p:txBody>
      </p:sp>
      <p:sp>
        <p:nvSpPr>
          <p:cNvPr id="20" name="TextBox 19">
            <a:extLst>
              <a:ext uri="{FF2B5EF4-FFF2-40B4-BE49-F238E27FC236}">
                <a16:creationId xmlns:a16="http://schemas.microsoft.com/office/drawing/2014/main" id="{2548E614-D91C-451B-8532-C234847D3F84}"/>
              </a:ext>
            </a:extLst>
          </p:cNvPr>
          <p:cNvSpPr txBox="1"/>
          <p:nvPr/>
        </p:nvSpPr>
        <p:spPr bwMode="auto">
          <a:xfrm flipH="1">
            <a:off x="1567388" y="3497856"/>
            <a:ext cx="4948685" cy="1025602"/>
          </a:xfrm>
          <a:prstGeom prst="rect">
            <a:avLst/>
          </a:prstGeom>
          <a:solidFill>
            <a:srgbClr val="66FF99"/>
          </a:solidFill>
          <a:ln w="19050" algn="ctr">
            <a:noFill/>
            <a:miter lim="800000"/>
            <a:headEnd/>
            <a:tailEnd/>
          </a:ln>
        </p:spPr>
        <p:txBody>
          <a:bodyPr wrap="square" lIns="0" tIns="0" rIns="0" bIns="0" rtlCol="0">
            <a:spAutoFit/>
          </a:bodyPr>
          <a:lstStyle/>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Recommends policy changes</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Makes and enforces space allocation decisions</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Uses RASP utilization metrics and guidelines to monitor and adjust allocations</a:t>
            </a:r>
          </a:p>
          <a:p>
            <a:pPr marL="228594" indent="-228594">
              <a:buFont typeface="Arial" panose="020B0604020202020204" pitchFamily="34" charset="0"/>
              <a:buChar char="•"/>
            </a:pPr>
            <a:r>
              <a:rPr lang="en-US" sz="1333" dirty="0">
                <a:latin typeface="Calibri" panose="020F0502020204030204" pitchFamily="34" charset="0"/>
                <a:cs typeface="Calibri" panose="020F0502020204030204" pitchFamily="34" charset="0"/>
              </a:rPr>
              <a:t>Has line of sight to all space, including lease space</a:t>
            </a:r>
            <a:endParaRPr lang="en-US" sz="1600" dirty="0">
              <a:latin typeface="Calibri" panose="020F0502020204030204" pitchFamily="34" charset="0"/>
              <a:cs typeface="Calibri" panose="020F0502020204030204" pitchFamily="34" charset="0"/>
            </a:endParaRPr>
          </a:p>
        </p:txBody>
      </p:sp>
      <p:sp>
        <p:nvSpPr>
          <p:cNvPr id="14" name="Rounded Rectangle 28">
            <a:extLst>
              <a:ext uri="{FF2B5EF4-FFF2-40B4-BE49-F238E27FC236}">
                <a16:creationId xmlns:a16="http://schemas.microsoft.com/office/drawing/2014/main" id="{BC34C962-76D2-436F-8EE4-82F0C4C7A163}"/>
              </a:ext>
            </a:extLst>
          </p:cNvPr>
          <p:cNvSpPr/>
          <p:nvPr/>
        </p:nvSpPr>
        <p:spPr bwMode="auto">
          <a:xfrm>
            <a:off x="1597307" y="1125865"/>
            <a:ext cx="4541981" cy="669283"/>
          </a:xfrm>
          <a:prstGeom prst="roundRect">
            <a:avLst/>
          </a:prstGeom>
          <a:solidFill>
            <a:schemeClr val="accent1">
              <a:lumMod val="25000"/>
              <a:lumOff val="75000"/>
            </a:schemeClr>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Chancellor</a:t>
            </a:r>
            <a:endParaRPr lang="en-US" sz="1600" dirty="0">
              <a:solidFill>
                <a:schemeClr val="tx2"/>
              </a:solidFill>
              <a:latin typeface="Calibri" panose="020F0502020204030204" pitchFamily="34" charset="0"/>
              <a:ea typeface="Lato Light" panose="020F0502020204030203" pitchFamily="34" charset="0"/>
              <a:cs typeface="Calibri" panose="020F0502020204030204" pitchFamily="34" charset="0"/>
            </a:endParaRPr>
          </a:p>
        </p:txBody>
      </p:sp>
      <p:sp>
        <p:nvSpPr>
          <p:cNvPr id="22" name="TextBox 21">
            <a:extLst>
              <a:ext uri="{FF2B5EF4-FFF2-40B4-BE49-F238E27FC236}">
                <a16:creationId xmlns:a16="http://schemas.microsoft.com/office/drawing/2014/main" id="{EFF85D59-47FA-498C-BA74-50EDD4EB320C}"/>
              </a:ext>
            </a:extLst>
          </p:cNvPr>
          <p:cNvSpPr txBox="1"/>
          <p:nvPr/>
        </p:nvSpPr>
        <p:spPr bwMode="auto">
          <a:xfrm flipH="1">
            <a:off x="2606463" y="1477514"/>
            <a:ext cx="2793212" cy="205121"/>
          </a:xfrm>
          <a:prstGeom prst="rect">
            <a:avLst/>
          </a:prstGeom>
          <a:noFill/>
          <a:ln w="19050" algn="ctr">
            <a:noFill/>
            <a:miter lim="800000"/>
            <a:headEnd/>
            <a:tailEnd/>
          </a:ln>
        </p:spPr>
        <p:txBody>
          <a:bodyPr wrap="square" lIns="0" tIns="0" rIns="0" bIns="0" rtlCol="0">
            <a:spAutoFit/>
          </a:bodyPr>
          <a:lstStyle/>
          <a:p>
            <a:r>
              <a:rPr lang="en-US" sz="1333" dirty="0">
                <a:latin typeface="Calibri" panose="020F0502020204030204" pitchFamily="34" charset="0"/>
                <a:cs typeface="Calibri" panose="020F0502020204030204" pitchFamily="34" charset="0"/>
              </a:rPr>
              <a:t>Authority for all UCSF resources </a:t>
            </a:r>
          </a:p>
        </p:txBody>
      </p:sp>
      <p:sp>
        <p:nvSpPr>
          <p:cNvPr id="8" name="Rounded Rectangle 15">
            <a:extLst>
              <a:ext uri="{FF2B5EF4-FFF2-40B4-BE49-F238E27FC236}">
                <a16:creationId xmlns:a16="http://schemas.microsoft.com/office/drawing/2014/main" id="{6DCCDA4A-3B18-4673-A393-0BB4788BAC85}"/>
              </a:ext>
            </a:extLst>
          </p:cNvPr>
          <p:cNvSpPr/>
          <p:nvPr/>
        </p:nvSpPr>
        <p:spPr bwMode="auto">
          <a:xfrm>
            <a:off x="6654652" y="1102115"/>
            <a:ext cx="2416509" cy="1032767"/>
          </a:xfrm>
          <a:prstGeom prst="roundRect">
            <a:avLst/>
          </a:prstGeom>
          <a:solidFill>
            <a:schemeClr val="accent1">
              <a:lumMod val="25000"/>
              <a:lumOff val="75000"/>
            </a:schemeClr>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Chancellor’s Cabinet</a:t>
            </a:r>
            <a:endParaRPr lang="en-US" sz="1600" dirty="0">
              <a:solidFill>
                <a:schemeClr val="tx2"/>
              </a:solidFill>
              <a:latin typeface="Calibri" panose="020F0502020204030204" pitchFamily="34" charset="0"/>
              <a:ea typeface="Lato Light" panose="020F0502020204030203" pitchFamily="34" charset="0"/>
              <a:cs typeface="Calibri" panose="020F0502020204030204" pitchFamily="34" charset="0"/>
            </a:endParaRPr>
          </a:p>
        </p:txBody>
      </p:sp>
      <p:sp>
        <p:nvSpPr>
          <p:cNvPr id="23" name="TextBox 22">
            <a:extLst>
              <a:ext uri="{FF2B5EF4-FFF2-40B4-BE49-F238E27FC236}">
                <a16:creationId xmlns:a16="http://schemas.microsoft.com/office/drawing/2014/main" id="{68141C31-7CB5-4497-A5B4-B761AAC1DA62}"/>
              </a:ext>
            </a:extLst>
          </p:cNvPr>
          <p:cNvSpPr txBox="1"/>
          <p:nvPr/>
        </p:nvSpPr>
        <p:spPr bwMode="auto">
          <a:xfrm flipH="1">
            <a:off x="6953787" y="1497234"/>
            <a:ext cx="2117375" cy="410241"/>
          </a:xfrm>
          <a:prstGeom prst="rect">
            <a:avLst/>
          </a:prstGeom>
          <a:noFill/>
          <a:ln w="19050" algn="ctr">
            <a:noFill/>
            <a:miter lim="800000"/>
            <a:headEnd/>
            <a:tailEnd/>
          </a:ln>
        </p:spPr>
        <p:txBody>
          <a:bodyPr wrap="square" lIns="0" tIns="0" rIns="0" bIns="0" rtlCol="0">
            <a:spAutoFit/>
          </a:bodyPr>
          <a:lstStyle/>
          <a:p>
            <a:r>
              <a:rPr lang="en-US" sz="1333" dirty="0">
                <a:latin typeface="Calibri" panose="020F0502020204030204" pitchFamily="34" charset="0"/>
                <a:cs typeface="Calibri" panose="020F0502020204030204" pitchFamily="34" charset="0"/>
              </a:rPr>
              <a:t>Receives space and capital program updates</a:t>
            </a:r>
          </a:p>
        </p:txBody>
      </p:sp>
      <p:sp>
        <p:nvSpPr>
          <p:cNvPr id="10" name="Rounded Rectangle 9">
            <a:extLst>
              <a:ext uri="{FF2B5EF4-FFF2-40B4-BE49-F238E27FC236}">
                <a16:creationId xmlns:a16="http://schemas.microsoft.com/office/drawing/2014/main" id="{8FF1754E-8A56-4DE7-B4CE-93F268792DFE}"/>
              </a:ext>
            </a:extLst>
          </p:cNvPr>
          <p:cNvSpPr/>
          <p:nvPr/>
        </p:nvSpPr>
        <p:spPr bwMode="auto">
          <a:xfrm>
            <a:off x="1575251" y="2125985"/>
            <a:ext cx="4599708" cy="668512"/>
          </a:xfrm>
          <a:prstGeom prst="roundRect">
            <a:avLst/>
          </a:prstGeom>
          <a:solidFill>
            <a:schemeClr val="accent1">
              <a:lumMod val="25000"/>
              <a:lumOff val="75000"/>
            </a:schemeClr>
          </a:solidFill>
          <a:ln w="19050" algn="ctr">
            <a:solidFill>
              <a:schemeClr val="tx2"/>
            </a:solidFill>
            <a:miter lim="800000"/>
            <a:headEnd/>
            <a:tailEnd/>
          </a:ln>
        </p:spPr>
        <p:txBody>
          <a:bodyPr wrap="square" rtlCol="0" anchor="ctr"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UCSF Space Committee Co-Chairs</a:t>
            </a:r>
          </a:p>
        </p:txBody>
      </p:sp>
      <p:cxnSp>
        <p:nvCxnSpPr>
          <p:cNvPr id="35" name="Straight Arrow Connector 34">
            <a:extLst>
              <a:ext uri="{FF2B5EF4-FFF2-40B4-BE49-F238E27FC236}">
                <a16:creationId xmlns:a16="http://schemas.microsoft.com/office/drawing/2014/main" id="{C502A094-5035-41EE-896F-7521B64915BD}"/>
              </a:ext>
            </a:extLst>
          </p:cNvPr>
          <p:cNvCxnSpPr>
            <a:cxnSpLocks/>
          </p:cNvCxnSpPr>
          <p:nvPr/>
        </p:nvCxnSpPr>
        <p:spPr>
          <a:xfrm>
            <a:off x="6139289" y="1498115"/>
            <a:ext cx="513020" cy="0"/>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ED5AEA4-6BE3-460E-8115-E83A0ED1260B}"/>
              </a:ext>
            </a:extLst>
          </p:cNvPr>
          <p:cNvCxnSpPr>
            <a:cxnSpLocks/>
          </p:cNvCxnSpPr>
          <p:nvPr/>
        </p:nvCxnSpPr>
        <p:spPr>
          <a:xfrm flipV="1">
            <a:off x="6197015" y="1944465"/>
            <a:ext cx="455293" cy="254121"/>
          </a:xfrm>
          <a:prstGeom prst="straightConnector1">
            <a:avLst/>
          </a:prstGeom>
          <a:ln w="28575">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8FB7B2AB-1BE1-41AC-A0C7-EBD5E02D7C06}"/>
              </a:ext>
            </a:extLst>
          </p:cNvPr>
          <p:cNvCxnSpPr>
            <a:cxnSpLocks/>
            <a:stCxn id="43" idx="1"/>
          </p:cNvCxnSpPr>
          <p:nvPr/>
        </p:nvCxnSpPr>
        <p:spPr>
          <a:xfrm flipH="1">
            <a:off x="6580974" y="3910834"/>
            <a:ext cx="2051241" cy="0"/>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9FD91CA0-39F9-4616-BCFE-F54868B2DD5B}"/>
              </a:ext>
            </a:extLst>
          </p:cNvPr>
          <p:cNvCxnSpPr>
            <a:cxnSpLocks/>
          </p:cNvCxnSpPr>
          <p:nvPr/>
        </p:nvCxnSpPr>
        <p:spPr>
          <a:xfrm flipH="1">
            <a:off x="8132399" y="5558772"/>
            <a:ext cx="738440" cy="0"/>
          </a:xfrm>
          <a:prstGeom prst="straightConnector1">
            <a:avLst/>
          </a:prstGeom>
          <a:ln w="28575">
            <a:solidFill>
              <a:schemeClr val="tx2"/>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3" name="Rounded Rectangle 15">
            <a:extLst>
              <a:ext uri="{FF2B5EF4-FFF2-40B4-BE49-F238E27FC236}">
                <a16:creationId xmlns:a16="http://schemas.microsoft.com/office/drawing/2014/main" id="{E29F680B-D707-4FB0-A8DD-308C05FA11BA}"/>
              </a:ext>
            </a:extLst>
          </p:cNvPr>
          <p:cNvSpPr/>
          <p:nvPr/>
        </p:nvSpPr>
        <p:spPr bwMode="auto">
          <a:xfrm>
            <a:off x="8632215" y="3262246"/>
            <a:ext cx="3065646" cy="1297176"/>
          </a:xfrm>
          <a:prstGeom prst="roundRect">
            <a:avLst/>
          </a:prstGeom>
          <a:solidFill>
            <a:schemeClr val="bg2"/>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rPr>
              <a:t>Academic Senate </a:t>
            </a:r>
          </a:p>
          <a:p>
            <a:pPr algn="ctr">
              <a:lnSpc>
                <a:spcPct val="90000"/>
              </a:lnSpc>
            </a:pPr>
            <a:r>
              <a:rPr lang="en-US" sz="1600" b="1" dirty="0">
                <a:solidFill>
                  <a:schemeClr val="tx2"/>
                </a:solidFill>
              </a:rPr>
              <a:t>Committee on Space</a:t>
            </a:r>
          </a:p>
        </p:txBody>
      </p:sp>
      <p:sp>
        <p:nvSpPr>
          <p:cNvPr id="31" name="TextBox 30">
            <a:extLst>
              <a:ext uri="{FF2B5EF4-FFF2-40B4-BE49-F238E27FC236}">
                <a16:creationId xmlns:a16="http://schemas.microsoft.com/office/drawing/2014/main" id="{2EA8A016-5D1B-4790-B0BB-515148655512}"/>
              </a:ext>
            </a:extLst>
          </p:cNvPr>
          <p:cNvSpPr txBox="1"/>
          <p:nvPr/>
        </p:nvSpPr>
        <p:spPr bwMode="auto">
          <a:xfrm>
            <a:off x="8933456" y="3857514"/>
            <a:ext cx="2484757" cy="410241"/>
          </a:xfrm>
          <a:prstGeom prst="rect">
            <a:avLst/>
          </a:prstGeom>
          <a:noFill/>
          <a:ln w="19050" algn="ctr">
            <a:noFill/>
            <a:miter lim="800000"/>
            <a:headEnd/>
            <a:tailEnd/>
          </a:ln>
        </p:spPr>
        <p:txBody>
          <a:bodyPr wrap="square" lIns="0" tIns="0" rIns="0" bIns="0" rtlCol="0">
            <a:spAutoFit/>
          </a:bodyPr>
          <a:lstStyle/>
          <a:p>
            <a:r>
              <a:rPr lang="en-US" sz="1333" dirty="0">
                <a:latin typeface="Calibri" panose="020F0502020204030204" pitchFamily="34" charset="0"/>
                <a:cs typeface="Calibri" panose="020F0502020204030204" pitchFamily="34" charset="0"/>
              </a:rPr>
              <a:t>Represents the space related needs and priorities of the faculty</a:t>
            </a:r>
          </a:p>
        </p:txBody>
      </p:sp>
      <p:sp>
        <p:nvSpPr>
          <p:cNvPr id="45" name="Rounded Rectangle 15">
            <a:extLst>
              <a:ext uri="{FF2B5EF4-FFF2-40B4-BE49-F238E27FC236}">
                <a16:creationId xmlns:a16="http://schemas.microsoft.com/office/drawing/2014/main" id="{774347F2-7112-4EAF-9776-AC69782A1CE9}"/>
              </a:ext>
            </a:extLst>
          </p:cNvPr>
          <p:cNvSpPr/>
          <p:nvPr/>
        </p:nvSpPr>
        <p:spPr bwMode="auto">
          <a:xfrm>
            <a:off x="8632215" y="4871150"/>
            <a:ext cx="3087241" cy="1297176"/>
          </a:xfrm>
          <a:prstGeom prst="roundRect">
            <a:avLst/>
          </a:prstGeom>
          <a:solidFill>
            <a:schemeClr val="bg2"/>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rPr>
              <a:t>Health Capacity </a:t>
            </a:r>
          </a:p>
          <a:p>
            <a:pPr algn="ctr">
              <a:lnSpc>
                <a:spcPct val="90000"/>
              </a:lnSpc>
            </a:pPr>
            <a:r>
              <a:rPr lang="en-US" sz="1600" b="1" dirty="0">
                <a:solidFill>
                  <a:schemeClr val="tx2"/>
                </a:solidFill>
              </a:rPr>
              <a:t>Planning</a:t>
            </a:r>
          </a:p>
        </p:txBody>
      </p:sp>
      <p:sp>
        <p:nvSpPr>
          <p:cNvPr id="41" name="TextBox 40">
            <a:extLst>
              <a:ext uri="{FF2B5EF4-FFF2-40B4-BE49-F238E27FC236}">
                <a16:creationId xmlns:a16="http://schemas.microsoft.com/office/drawing/2014/main" id="{95CC292E-1E77-4A35-BA48-7169EBDA9050}"/>
              </a:ext>
            </a:extLst>
          </p:cNvPr>
          <p:cNvSpPr txBox="1"/>
          <p:nvPr/>
        </p:nvSpPr>
        <p:spPr bwMode="auto">
          <a:xfrm>
            <a:off x="8930320" y="5523865"/>
            <a:ext cx="2888128" cy="615361"/>
          </a:xfrm>
          <a:prstGeom prst="rect">
            <a:avLst/>
          </a:prstGeom>
          <a:noFill/>
          <a:ln w="19050" algn="ctr">
            <a:noFill/>
            <a:miter lim="800000"/>
            <a:headEnd/>
            <a:tailEnd/>
          </a:ln>
        </p:spPr>
        <p:txBody>
          <a:bodyPr wrap="square" lIns="0" tIns="0" rIns="0" bIns="0" rtlCol="0">
            <a:spAutoFit/>
          </a:bodyPr>
          <a:lstStyle/>
          <a:p>
            <a:r>
              <a:rPr lang="en-US" sz="1333" dirty="0">
                <a:latin typeface="Calibri" panose="020F0502020204030204" pitchFamily="34" charset="0"/>
                <a:cs typeface="Calibri" panose="020F0502020204030204" pitchFamily="34" charset="0"/>
              </a:rPr>
              <a:t>Reviews and advises on UCSF Health System West Bay space requests not under Faculty Practice purview</a:t>
            </a:r>
          </a:p>
        </p:txBody>
      </p:sp>
    </p:spTree>
    <p:extLst>
      <p:ext uri="{BB962C8B-B14F-4D97-AF65-F5344CB8AC3E}">
        <p14:creationId xmlns:p14="http://schemas.microsoft.com/office/powerpoint/2010/main" val="380682935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2D0D676A-4D86-4CE5-A01A-04BAFF2D0FFC}"/>
              </a:ext>
            </a:extLst>
          </p:cNvPr>
          <p:cNvCxnSpPr>
            <a:cxnSpLocks/>
            <a:stCxn id="5" idx="6"/>
            <a:endCxn id="13" idx="1"/>
          </p:cNvCxnSpPr>
          <p:nvPr/>
        </p:nvCxnSpPr>
        <p:spPr>
          <a:xfrm flipV="1">
            <a:off x="1787041" y="3459160"/>
            <a:ext cx="8434260" cy="1"/>
          </a:xfrm>
          <a:prstGeom prst="straightConnector1">
            <a:avLst/>
          </a:prstGeom>
          <a:ln w="28575">
            <a:solidFill>
              <a:schemeClr val="tx2"/>
            </a:solidFill>
            <a:prstDash val="sysDot"/>
            <a:tailEnd type="triangle" w="lg" len="lg"/>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17494FE7-192F-8047-B467-1F17621A7AA3}"/>
              </a:ext>
            </a:extLst>
          </p:cNvPr>
          <p:cNvSpPr>
            <a:spLocks noGrp="1"/>
          </p:cNvSpPr>
          <p:nvPr>
            <p:ph type="ftr" sz="quarter" idx="12"/>
          </p:nvPr>
        </p:nvSpPr>
        <p:spPr/>
        <p:txBody>
          <a:bodyPr/>
          <a:lstStyle/>
          <a:p>
            <a:r>
              <a:rPr lang="en-US"/>
              <a:t>UCSF Space Committee Overview</a:t>
            </a:r>
            <a:endParaRPr lang="en-US" dirty="0"/>
          </a:p>
        </p:txBody>
      </p:sp>
      <p:sp>
        <p:nvSpPr>
          <p:cNvPr id="3" name="Slide Number Placeholder 2">
            <a:extLst>
              <a:ext uri="{FF2B5EF4-FFF2-40B4-BE49-F238E27FC236}">
                <a16:creationId xmlns:a16="http://schemas.microsoft.com/office/drawing/2014/main" id="{9005848D-902E-BF47-A8B0-D1092D578DC9}"/>
              </a:ext>
            </a:extLst>
          </p:cNvPr>
          <p:cNvSpPr>
            <a:spLocks noGrp="1"/>
          </p:cNvSpPr>
          <p:nvPr>
            <p:ph type="sldNum" sz="quarter" idx="13"/>
          </p:nvPr>
        </p:nvSpPr>
        <p:spPr/>
        <p:txBody>
          <a:bodyPr/>
          <a:lstStyle/>
          <a:p>
            <a:fld id="{7BCC8D0D-EAEC-449D-9161-023DFF90F2E2}" type="slidenum">
              <a:rPr lang="en-US" smtClean="0"/>
              <a:pPr/>
              <a:t>4</a:t>
            </a:fld>
            <a:endParaRPr lang="en-US" dirty="0"/>
          </a:p>
        </p:txBody>
      </p:sp>
      <p:sp>
        <p:nvSpPr>
          <p:cNvPr id="5" name="Oval 4">
            <a:extLst>
              <a:ext uri="{FF2B5EF4-FFF2-40B4-BE49-F238E27FC236}">
                <a16:creationId xmlns:a16="http://schemas.microsoft.com/office/drawing/2014/main" id="{AB68FB4B-29DA-415F-86C8-3344D2EAB42D}"/>
              </a:ext>
            </a:extLst>
          </p:cNvPr>
          <p:cNvSpPr/>
          <p:nvPr/>
        </p:nvSpPr>
        <p:spPr bwMode="auto">
          <a:xfrm>
            <a:off x="374125" y="2752702"/>
            <a:ext cx="1412916" cy="1412916"/>
          </a:xfrm>
          <a:prstGeom prst="ellipse">
            <a:avLst/>
          </a:prstGeom>
          <a:solidFill>
            <a:schemeClr val="accent1"/>
          </a:solidFill>
          <a:ln w="19050" algn="ctr">
            <a:solidFill>
              <a:schemeClr val="tx1"/>
            </a:solidFill>
            <a:miter lim="800000"/>
            <a:headEnd/>
            <a:tailEnd/>
          </a:ln>
        </p:spPr>
        <p:txBody>
          <a:bodyPr wrap="none" rtlCol="0" anchor="ctr"/>
          <a:lstStyle/>
          <a:p>
            <a:pPr algn="ctr">
              <a:lnSpc>
                <a:spcPct val="90000"/>
              </a:lnSpc>
            </a:pPr>
            <a:r>
              <a:rPr lang="en-US" sz="1600" b="1" dirty="0">
                <a:solidFill>
                  <a:srgbClr val="FFFFFF"/>
                </a:solidFill>
                <a:latin typeface="Calibri" panose="020F0502020204030204" pitchFamily="34" charset="0"/>
                <a:ea typeface="Lato Light" panose="020F0502020204030203" pitchFamily="34" charset="0"/>
                <a:cs typeface="Calibri" panose="020F0502020204030204" pitchFamily="34" charset="0"/>
              </a:rPr>
              <a:t>1.</a:t>
            </a:r>
          </a:p>
          <a:p>
            <a:pPr algn="ctr">
              <a:lnSpc>
                <a:spcPct val="90000"/>
              </a:lnSpc>
            </a:pPr>
            <a:r>
              <a:rPr lang="en-US" sz="1600" b="1" dirty="0">
                <a:solidFill>
                  <a:srgbClr val="FFFFFF"/>
                </a:solidFill>
                <a:latin typeface="Calibri" panose="020F0502020204030204" pitchFamily="34" charset="0"/>
                <a:ea typeface="Lato Light" panose="020F0502020204030203" pitchFamily="34" charset="0"/>
                <a:cs typeface="Calibri" panose="020F0502020204030204" pitchFamily="34" charset="0"/>
              </a:rPr>
              <a:t>Department </a:t>
            </a:r>
          </a:p>
          <a:p>
            <a:pPr algn="ctr">
              <a:lnSpc>
                <a:spcPct val="90000"/>
              </a:lnSpc>
            </a:pPr>
            <a:r>
              <a:rPr lang="en-US" sz="1200" b="1" dirty="0">
                <a:solidFill>
                  <a:srgbClr val="FFFFFF"/>
                </a:solidFill>
                <a:latin typeface="Calibri" panose="020F0502020204030204" pitchFamily="34" charset="0"/>
                <a:ea typeface="Lato Light" panose="020F0502020204030203" pitchFamily="34" charset="0"/>
                <a:cs typeface="Calibri" panose="020F0502020204030204" pitchFamily="34" charset="0"/>
              </a:rPr>
              <a:t>Space </a:t>
            </a:r>
          </a:p>
          <a:p>
            <a:pPr algn="ctr">
              <a:lnSpc>
                <a:spcPct val="90000"/>
              </a:lnSpc>
            </a:pPr>
            <a:r>
              <a:rPr lang="en-US" sz="1200" b="1" dirty="0">
                <a:solidFill>
                  <a:srgbClr val="FFFFFF"/>
                </a:solidFill>
                <a:latin typeface="Calibri" panose="020F0502020204030204" pitchFamily="34" charset="0"/>
                <a:ea typeface="Lato Light" panose="020F0502020204030203" pitchFamily="34" charset="0"/>
                <a:cs typeface="Calibri" panose="020F0502020204030204" pitchFamily="34" charset="0"/>
              </a:rPr>
              <a:t>Coordinator</a:t>
            </a:r>
          </a:p>
        </p:txBody>
      </p:sp>
      <p:sp>
        <p:nvSpPr>
          <p:cNvPr id="10" name="Oval 9">
            <a:extLst>
              <a:ext uri="{FF2B5EF4-FFF2-40B4-BE49-F238E27FC236}">
                <a16:creationId xmlns:a16="http://schemas.microsoft.com/office/drawing/2014/main" id="{C66672D4-B8AA-436A-BD78-1028D255DA47}"/>
              </a:ext>
            </a:extLst>
          </p:cNvPr>
          <p:cNvSpPr/>
          <p:nvPr/>
        </p:nvSpPr>
        <p:spPr bwMode="auto">
          <a:xfrm>
            <a:off x="2273152" y="2752701"/>
            <a:ext cx="1412915" cy="1412915"/>
          </a:xfrm>
          <a:prstGeom prst="ellipse">
            <a:avLst/>
          </a:prstGeom>
          <a:solidFill>
            <a:schemeClr val="accent1"/>
          </a:solidFill>
          <a:ln w="19050" algn="ctr">
            <a:solidFill>
              <a:schemeClr val="tx1"/>
            </a:solidFill>
            <a:miter lim="800000"/>
            <a:headEnd/>
            <a:tailEnd/>
          </a:ln>
        </p:spPr>
        <p:txBody>
          <a:bodyPr wrap="none" lIns="91440" tIns="45720" rIns="91440" bIns="45720" rtlCol="0" anchor="ctr"/>
          <a:lstStyle/>
          <a:p>
            <a:pPr algn="ctr">
              <a:lnSpc>
                <a:spcPct val="90000"/>
              </a:lnSpc>
            </a:pPr>
            <a:r>
              <a:rPr lang="en-US" sz="1600" b="1" dirty="0">
                <a:solidFill>
                  <a:srgbClr val="FFFFFF"/>
                </a:solidFill>
                <a:latin typeface="Calibri" panose="020F0502020204030204" pitchFamily="34" charset="0"/>
                <a:ea typeface="Lato Light" panose="020F0502020204030203" pitchFamily="34" charset="0"/>
                <a:cs typeface="Calibri" panose="020F0502020204030204" pitchFamily="34" charset="0"/>
              </a:rPr>
              <a:t>2.</a:t>
            </a:r>
          </a:p>
          <a:p>
            <a:pPr algn="ctr">
              <a:lnSpc>
                <a:spcPct val="90000"/>
              </a:lnSpc>
            </a:pPr>
            <a:r>
              <a:rPr lang="en-US" sz="1600" b="1" dirty="0">
                <a:solidFill>
                  <a:srgbClr val="FFFFFF"/>
                </a:solidFill>
                <a:latin typeface="Calibri"/>
                <a:ea typeface="Lato Light"/>
                <a:cs typeface="Calibri"/>
              </a:rPr>
              <a:t>Control Point </a:t>
            </a:r>
            <a:endParaRPr lang="en-US" sz="1600" b="1" dirty="0">
              <a:solidFill>
                <a:srgbClr val="FFFFFF"/>
              </a:solidFill>
              <a:latin typeface="Calibri" panose="020F0502020204030204" pitchFamily="34" charset="0"/>
              <a:ea typeface="Lato Light" panose="020F0502020204030203" pitchFamily="34" charset="0"/>
              <a:cs typeface="Calibri" panose="020F0502020204030204" pitchFamily="34" charset="0"/>
            </a:endParaRPr>
          </a:p>
          <a:p>
            <a:pPr algn="ctr">
              <a:lnSpc>
                <a:spcPct val="90000"/>
              </a:lnSpc>
            </a:pPr>
            <a:r>
              <a:rPr lang="en-US" sz="1400" b="1" dirty="0">
                <a:solidFill>
                  <a:srgbClr val="FFFFFF"/>
                </a:solidFill>
                <a:latin typeface="Calibri"/>
                <a:ea typeface="Lato Light"/>
                <a:cs typeface="Calibri"/>
              </a:rPr>
              <a:t>Space </a:t>
            </a:r>
            <a:endParaRPr lang="en-US" sz="1400" b="1" dirty="0">
              <a:solidFill>
                <a:srgbClr val="FFFFFF"/>
              </a:solidFill>
              <a:latin typeface="Calibri" panose="020F0502020204030204" pitchFamily="34" charset="0"/>
              <a:ea typeface="Lato Light" panose="020F0502020204030203" pitchFamily="34" charset="0"/>
              <a:cs typeface="Calibri" panose="020F0502020204030204" pitchFamily="34" charset="0"/>
            </a:endParaRPr>
          </a:p>
          <a:p>
            <a:pPr algn="ctr">
              <a:lnSpc>
                <a:spcPct val="90000"/>
              </a:lnSpc>
            </a:pPr>
            <a:r>
              <a:rPr lang="en-US" sz="1400" b="1" dirty="0">
                <a:solidFill>
                  <a:srgbClr val="FFFFFF"/>
                </a:solidFill>
                <a:latin typeface="Calibri" panose="020F0502020204030204" pitchFamily="34" charset="0"/>
                <a:ea typeface="Lato Light" panose="020F0502020204030203" pitchFamily="34" charset="0"/>
                <a:cs typeface="Calibri" panose="020F0502020204030204" pitchFamily="34" charset="0"/>
              </a:rPr>
              <a:t>Strategist</a:t>
            </a:r>
          </a:p>
        </p:txBody>
      </p:sp>
      <p:sp>
        <p:nvSpPr>
          <p:cNvPr id="11" name="Oval 10">
            <a:extLst>
              <a:ext uri="{FF2B5EF4-FFF2-40B4-BE49-F238E27FC236}">
                <a16:creationId xmlns:a16="http://schemas.microsoft.com/office/drawing/2014/main" id="{950A193D-A27D-4B6F-BACF-BB3DC235D2D5}"/>
              </a:ext>
            </a:extLst>
          </p:cNvPr>
          <p:cNvSpPr/>
          <p:nvPr/>
        </p:nvSpPr>
        <p:spPr bwMode="auto">
          <a:xfrm>
            <a:off x="6071208" y="2752704"/>
            <a:ext cx="1412913" cy="1412913"/>
          </a:xfrm>
          <a:prstGeom prst="ellipse">
            <a:avLst/>
          </a:prstGeom>
          <a:solidFill>
            <a:schemeClr val="accent4">
              <a:lumMod val="60000"/>
              <a:lumOff val="40000"/>
            </a:schemeClr>
          </a:solidFill>
          <a:ln w="19050" algn="ctr">
            <a:solidFill>
              <a:schemeClr val="tx1"/>
            </a:solidFill>
            <a:miter lim="800000"/>
            <a:headEnd/>
            <a:tailEnd/>
          </a:ln>
        </p:spPr>
        <p:txBody>
          <a:bodyPr wrap="none" rtlCol="0" anchor="ctr"/>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4.</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Campus </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Planning</a:t>
            </a:r>
          </a:p>
        </p:txBody>
      </p:sp>
      <p:sp>
        <p:nvSpPr>
          <p:cNvPr id="13" name="Rounded Rectangle 17">
            <a:extLst>
              <a:ext uri="{FF2B5EF4-FFF2-40B4-BE49-F238E27FC236}">
                <a16:creationId xmlns:a16="http://schemas.microsoft.com/office/drawing/2014/main" id="{D611C0B8-1085-4170-8B27-6330A2F5D2D9}"/>
              </a:ext>
            </a:extLst>
          </p:cNvPr>
          <p:cNvSpPr/>
          <p:nvPr/>
        </p:nvSpPr>
        <p:spPr bwMode="auto">
          <a:xfrm>
            <a:off x="10221300" y="3047525"/>
            <a:ext cx="1828800" cy="823267"/>
          </a:xfrm>
          <a:prstGeom prst="roundRect">
            <a:avLst/>
          </a:prstGeom>
          <a:solidFill>
            <a:srgbClr val="66FF99"/>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6.</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Space </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Committee</a:t>
            </a:r>
          </a:p>
        </p:txBody>
      </p:sp>
      <p:sp>
        <p:nvSpPr>
          <p:cNvPr id="18" name="TextBox 17">
            <a:extLst>
              <a:ext uri="{FF2B5EF4-FFF2-40B4-BE49-F238E27FC236}">
                <a16:creationId xmlns:a16="http://schemas.microsoft.com/office/drawing/2014/main" id="{DA95F366-2CFF-4512-99A3-E1A1FBFD3789}"/>
              </a:ext>
            </a:extLst>
          </p:cNvPr>
          <p:cNvSpPr txBox="1"/>
          <p:nvPr/>
        </p:nvSpPr>
        <p:spPr bwMode="auto">
          <a:xfrm>
            <a:off x="4878636" y="1025740"/>
            <a:ext cx="7035579" cy="1066702"/>
          </a:xfrm>
          <a:prstGeom prst="rect">
            <a:avLst/>
          </a:prstGeom>
          <a:noFill/>
          <a:ln w="12700" algn="ctr">
            <a:solidFill>
              <a:schemeClr val="tx2"/>
            </a:solidFill>
            <a:prstDash val="sysDot"/>
            <a:miter lim="800000"/>
            <a:headEnd/>
            <a:tailEnd/>
          </a:ln>
        </p:spPr>
        <p:txBody>
          <a:bodyPr wrap="square" lIns="121920" tIns="121920" rIns="121920" bIns="121920" rtlCol="0" anchor="t">
            <a:spAutoFit/>
          </a:bodyPr>
          <a:lstStyle/>
          <a:p>
            <a:pPr marL="76198" lvl="1">
              <a:spcAft>
                <a:spcPts val="800"/>
              </a:spcAft>
            </a:pPr>
            <a:r>
              <a:rPr lang="en-US" sz="1333" b="1" dirty="0"/>
              <a:t>Analyses include use of existing space, Discovery Theme adjacencies, and whether reassignments of wet labs, offices/workstations, flexible work arrangements, and/or reconfiguration of furniture or space could meet the space requirements (throughout the process from department through working group analyses</a:t>
            </a:r>
            <a:r>
              <a:rPr lang="en-US" sz="1333" dirty="0"/>
              <a:t>)</a:t>
            </a:r>
          </a:p>
        </p:txBody>
      </p:sp>
      <p:sp>
        <p:nvSpPr>
          <p:cNvPr id="19" name="TextBox 18">
            <a:extLst>
              <a:ext uri="{FF2B5EF4-FFF2-40B4-BE49-F238E27FC236}">
                <a16:creationId xmlns:a16="http://schemas.microsoft.com/office/drawing/2014/main" id="{C33DE8C5-C415-4CEB-B37F-C65705232313}"/>
              </a:ext>
            </a:extLst>
          </p:cNvPr>
          <p:cNvSpPr txBox="1"/>
          <p:nvPr/>
        </p:nvSpPr>
        <p:spPr bwMode="auto">
          <a:xfrm>
            <a:off x="231048" y="4481029"/>
            <a:ext cx="1999488" cy="985270"/>
          </a:xfrm>
          <a:prstGeom prst="rect">
            <a:avLst/>
          </a:prstGeom>
          <a:noFill/>
          <a:ln w="19050" algn="ctr">
            <a:noFill/>
            <a:miter lim="800000"/>
            <a:headEnd/>
            <a:tailEnd/>
          </a:ln>
        </p:spPr>
        <p:txBody>
          <a:bodyPr wrap="square" lIns="0" tIns="0" rIns="0" bIns="0" rtlCol="0">
            <a:spAutoFit/>
          </a:bodyPr>
          <a:lstStyle/>
          <a:p>
            <a:pPr marL="122238" indent="-122238">
              <a:buFont typeface="Arial" panose="020B0604020202020204" pitchFamily="34" charset="0"/>
              <a:buChar char="•"/>
            </a:pPr>
            <a:r>
              <a:rPr lang="en-US" sz="1067" dirty="0"/>
              <a:t>If the department chair supports the request for space and cannot resolve the need, a space request is submitted to the Control Point</a:t>
            </a:r>
          </a:p>
          <a:p>
            <a:pPr marL="122238" indent="-122238">
              <a:buFont typeface="Arial" panose="020B0604020202020204" pitchFamily="34" charset="0"/>
              <a:buChar char="•"/>
            </a:pPr>
            <a:r>
              <a:rPr lang="en-US" sz="1067" dirty="0"/>
              <a:t>Space Request Form Submitted in </a:t>
            </a:r>
            <a:r>
              <a:rPr lang="en-US" sz="1067" dirty="0" err="1"/>
              <a:t>Archibus</a:t>
            </a:r>
            <a:endParaRPr lang="en-US" sz="1067" dirty="0"/>
          </a:p>
        </p:txBody>
      </p:sp>
      <p:sp>
        <p:nvSpPr>
          <p:cNvPr id="20" name="TextBox 19">
            <a:extLst>
              <a:ext uri="{FF2B5EF4-FFF2-40B4-BE49-F238E27FC236}">
                <a16:creationId xmlns:a16="http://schemas.microsoft.com/office/drawing/2014/main" id="{314578C2-3C12-4F8F-BE51-23FF8A3F0851}"/>
              </a:ext>
            </a:extLst>
          </p:cNvPr>
          <p:cNvSpPr txBox="1"/>
          <p:nvPr/>
        </p:nvSpPr>
        <p:spPr bwMode="auto">
          <a:xfrm>
            <a:off x="2293774" y="4481029"/>
            <a:ext cx="3291321" cy="821059"/>
          </a:xfrm>
          <a:prstGeom prst="rect">
            <a:avLst/>
          </a:prstGeom>
          <a:noFill/>
          <a:ln w="19050" algn="ctr">
            <a:noFill/>
            <a:miter lim="800000"/>
            <a:headEnd/>
            <a:tailEnd/>
          </a:ln>
        </p:spPr>
        <p:txBody>
          <a:bodyPr wrap="square" lIns="0" tIns="0" rIns="0" bIns="0" rtlCol="0">
            <a:spAutoFit/>
          </a:bodyPr>
          <a:lstStyle/>
          <a:p>
            <a:pPr marL="122238" indent="-122238">
              <a:buFont typeface="Arial" panose="020B0604020202020204" pitchFamily="34" charset="0"/>
              <a:buChar char="•"/>
            </a:pPr>
            <a:r>
              <a:rPr lang="en-US" sz="1067" dirty="0"/>
              <a:t>Each Control Point manages an internal space process. If the Control Point (e.g., Dean, VC, SVC, EVC/P) supports the request and cannot resolve the need, it is forwarded</a:t>
            </a:r>
          </a:p>
          <a:p>
            <a:pPr marL="122238" indent="-122238">
              <a:buFont typeface="Arial" panose="020B0604020202020204" pitchFamily="34" charset="0"/>
              <a:buChar char="•"/>
            </a:pPr>
            <a:r>
              <a:rPr lang="en-US" sz="1067" dirty="0"/>
              <a:t>When there are competing requests, the Control Point is responsible for prioritizing requests</a:t>
            </a:r>
          </a:p>
        </p:txBody>
      </p:sp>
      <p:sp>
        <p:nvSpPr>
          <p:cNvPr id="21" name="TextBox 20">
            <a:extLst>
              <a:ext uri="{FF2B5EF4-FFF2-40B4-BE49-F238E27FC236}">
                <a16:creationId xmlns:a16="http://schemas.microsoft.com/office/drawing/2014/main" id="{AF087F09-81A8-45A6-ACEC-FC270614CE46}"/>
              </a:ext>
            </a:extLst>
          </p:cNvPr>
          <p:cNvSpPr txBox="1"/>
          <p:nvPr/>
        </p:nvSpPr>
        <p:spPr bwMode="auto">
          <a:xfrm>
            <a:off x="5840547" y="4481029"/>
            <a:ext cx="1999488" cy="821059"/>
          </a:xfrm>
          <a:prstGeom prst="rect">
            <a:avLst/>
          </a:prstGeom>
          <a:noFill/>
          <a:ln w="19050" algn="ctr">
            <a:noFill/>
            <a:miter lim="800000"/>
            <a:headEnd/>
            <a:tailEnd/>
          </a:ln>
        </p:spPr>
        <p:txBody>
          <a:bodyPr wrap="square" lIns="0" tIns="0" rIns="0" bIns="0" rtlCol="0">
            <a:spAutoFit/>
          </a:bodyPr>
          <a:lstStyle/>
          <a:p>
            <a:pPr marL="122238" indent="-122238">
              <a:buFont typeface="Arial" panose="020B0604020202020204" pitchFamily="34" charset="0"/>
              <a:buChar char="•"/>
            </a:pPr>
            <a:r>
              <a:rPr lang="en-US" sz="1067" dirty="0"/>
              <a:t>If after working with the Space Strategist and department a solution is not identified, the Space Strategist takes the request to the Space Working Group</a:t>
            </a:r>
          </a:p>
        </p:txBody>
      </p:sp>
      <p:sp>
        <p:nvSpPr>
          <p:cNvPr id="22" name="TextBox 21">
            <a:extLst>
              <a:ext uri="{FF2B5EF4-FFF2-40B4-BE49-F238E27FC236}">
                <a16:creationId xmlns:a16="http://schemas.microsoft.com/office/drawing/2014/main" id="{E21611D0-E3B1-4269-9E8B-4CCA11BB7936}"/>
              </a:ext>
            </a:extLst>
          </p:cNvPr>
          <p:cNvSpPr txBox="1"/>
          <p:nvPr/>
        </p:nvSpPr>
        <p:spPr bwMode="auto">
          <a:xfrm>
            <a:off x="7969574" y="4481028"/>
            <a:ext cx="1995383" cy="1149482"/>
          </a:xfrm>
          <a:prstGeom prst="rect">
            <a:avLst/>
          </a:prstGeom>
          <a:noFill/>
          <a:ln w="19050" algn="ctr">
            <a:noFill/>
            <a:miter lim="800000"/>
            <a:headEnd/>
            <a:tailEnd/>
          </a:ln>
        </p:spPr>
        <p:txBody>
          <a:bodyPr wrap="square" lIns="0" tIns="0" rIns="0" bIns="0" rtlCol="0">
            <a:spAutoFit/>
          </a:bodyPr>
          <a:lstStyle/>
          <a:p>
            <a:pPr marL="122238" indent="-122238">
              <a:buFont typeface="Arial" panose="020B0604020202020204" pitchFamily="34" charset="0"/>
              <a:buChar char="•"/>
            </a:pPr>
            <a:r>
              <a:rPr lang="en-US" sz="1067" dirty="0"/>
              <a:t>The Space Working Group identifies solutions for the request and makes recommendations to the Space Committee, using established space metrics and in the context of competing space requests</a:t>
            </a:r>
          </a:p>
        </p:txBody>
      </p:sp>
      <p:sp>
        <p:nvSpPr>
          <p:cNvPr id="23" name="TextBox 22">
            <a:extLst>
              <a:ext uri="{FF2B5EF4-FFF2-40B4-BE49-F238E27FC236}">
                <a16:creationId xmlns:a16="http://schemas.microsoft.com/office/drawing/2014/main" id="{DC3A01F2-F3DD-42FB-9440-DED597722BCA}"/>
              </a:ext>
            </a:extLst>
          </p:cNvPr>
          <p:cNvSpPr txBox="1"/>
          <p:nvPr/>
        </p:nvSpPr>
        <p:spPr bwMode="auto">
          <a:xfrm>
            <a:off x="10106655" y="4481028"/>
            <a:ext cx="1999488" cy="821059"/>
          </a:xfrm>
          <a:prstGeom prst="rect">
            <a:avLst/>
          </a:prstGeom>
          <a:noFill/>
          <a:ln w="19050" algn="ctr">
            <a:noFill/>
            <a:miter lim="800000"/>
            <a:headEnd/>
            <a:tailEnd/>
          </a:ln>
        </p:spPr>
        <p:txBody>
          <a:bodyPr wrap="square" lIns="0" tIns="0" rIns="0" bIns="0" rtlCol="0">
            <a:spAutoFit/>
          </a:bodyPr>
          <a:lstStyle/>
          <a:p>
            <a:pPr marL="122238" indent="-122238">
              <a:buFont typeface="Arial" panose="020B0604020202020204" pitchFamily="34" charset="0"/>
              <a:buChar char="•"/>
            </a:pPr>
            <a:r>
              <a:rPr lang="en-US" sz="1067" dirty="0"/>
              <a:t>Space Committee considers recommendation from the Space Working Group and makes a decision or requests additional information</a:t>
            </a:r>
          </a:p>
        </p:txBody>
      </p:sp>
      <p:sp>
        <p:nvSpPr>
          <p:cNvPr id="16" name="Rounded Rectangle 15">
            <a:extLst>
              <a:ext uri="{FF2B5EF4-FFF2-40B4-BE49-F238E27FC236}">
                <a16:creationId xmlns:a16="http://schemas.microsoft.com/office/drawing/2014/main" id="{14910BB3-298B-4B13-8C74-EAD276DA1BF7}"/>
              </a:ext>
            </a:extLst>
          </p:cNvPr>
          <p:cNvSpPr/>
          <p:nvPr/>
        </p:nvSpPr>
        <p:spPr bwMode="auto">
          <a:xfrm>
            <a:off x="7970232" y="3047525"/>
            <a:ext cx="1764957" cy="823267"/>
          </a:xfrm>
          <a:prstGeom prst="roundRect">
            <a:avLst/>
          </a:prstGeom>
          <a:solidFill>
            <a:srgbClr val="FFFF00"/>
          </a:solidFill>
          <a:ln w="19050" algn="ctr">
            <a:solidFill>
              <a:schemeClr val="tx2"/>
            </a:solidFill>
            <a:miter lim="800000"/>
            <a:headEnd/>
            <a:tailEnd/>
          </a:ln>
        </p:spPr>
        <p:txBody>
          <a:bodyPr wrap="square" rtlCol="0" anchor="t" anchorCtr="0"/>
          <a:lstStyle/>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5. </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Space Working Group</a:t>
            </a:r>
          </a:p>
        </p:txBody>
      </p:sp>
      <p:sp>
        <p:nvSpPr>
          <p:cNvPr id="17" name="Oval 16">
            <a:extLst>
              <a:ext uri="{FF2B5EF4-FFF2-40B4-BE49-F238E27FC236}">
                <a16:creationId xmlns:a16="http://schemas.microsoft.com/office/drawing/2014/main" id="{A4FD83BB-5F0C-4FB4-A4E6-D3C977317B0C}"/>
              </a:ext>
            </a:extLst>
          </p:cNvPr>
          <p:cNvSpPr/>
          <p:nvPr/>
        </p:nvSpPr>
        <p:spPr bwMode="auto">
          <a:xfrm>
            <a:off x="4172179" y="2752702"/>
            <a:ext cx="1412916" cy="1412916"/>
          </a:xfrm>
          <a:prstGeom prst="ellipse">
            <a:avLst/>
          </a:prstGeom>
          <a:solidFill>
            <a:schemeClr val="accent1"/>
          </a:solidFill>
          <a:ln w="19050" algn="ctr">
            <a:solidFill>
              <a:schemeClr val="tx1"/>
            </a:solidFill>
            <a:miter lim="800000"/>
            <a:headEnd/>
            <a:tailEnd/>
          </a:ln>
        </p:spPr>
        <p:txBody>
          <a:bodyPr wrap="none" lIns="91440" tIns="45720" rIns="91440" bIns="45720" rtlCol="0" anchor="ctr"/>
          <a:lstStyle/>
          <a:p>
            <a:pPr algn="ctr">
              <a:lnSpc>
                <a:spcPct val="90000"/>
              </a:lnSpc>
            </a:pPr>
            <a:r>
              <a:rPr lang="en-US" sz="1600" b="1" dirty="0">
                <a:solidFill>
                  <a:schemeClr val="bg1"/>
                </a:solidFill>
                <a:latin typeface="Calibri"/>
                <a:ea typeface="Lato Light"/>
                <a:cs typeface="Calibri"/>
              </a:rPr>
              <a:t>3.</a:t>
            </a:r>
          </a:p>
          <a:p>
            <a:pPr algn="ctr">
              <a:lnSpc>
                <a:spcPct val="90000"/>
              </a:lnSpc>
            </a:pPr>
            <a:r>
              <a:rPr lang="en-US" sz="1600" b="1" dirty="0">
                <a:solidFill>
                  <a:schemeClr val="bg1"/>
                </a:solidFill>
                <a:latin typeface="Calibri"/>
                <a:ea typeface="Lato Light"/>
                <a:cs typeface="Calibri"/>
              </a:rPr>
              <a:t>Control Point </a:t>
            </a:r>
            <a:endParaRPr lang="en-US" sz="1600" b="1" dirty="0">
              <a:solidFill>
                <a:schemeClr val="bg1"/>
              </a:solidFill>
              <a:latin typeface="Calibri" panose="020F0502020204030204" pitchFamily="34" charset="0"/>
              <a:ea typeface="Lato Light" panose="020F0502020204030203" pitchFamily="34" charset="0"/>
              <a:cs typeface="Calibri" panose="020F0502020204030204" pitchFamily="34" charset="0"/>
            </a:endParaRPr>
          </a:p>
          <a:p>
            <a:pPr algn="ctr">
              <a:lnSpc>
                <a:spcPct val="90000"/>
              </a:lnSpc>
            </a:pPr>
            <a:r>
              <a:rPr lang="en-US" sz="1600" b="1" dirty="0">
                <a:solidFill>
                  <a:schemeClr val="bg1"/>
                </a:solidFill>
                <a:latin typeface="Calibri"/>
                <a:ea typeface="Lato Light"/>
                <a:cs typeface="Calibri"/>
              </a:rPr>
              <a:t>Space Process </a:t>
            </a:r>
            <a:endParaRPr lang="en-US" sz="1600" b="1" dirty="0">
              <a:solidFill>
                <a:schemeClr val="bg1"/>
              </a:solidFill>
              <a:latin typeface="Calibri" panose="020F0502020204030204" pitchFamily="34" charset="0"/>
              <a:ea typeface="Lato Light" panose="020F0502020204030203" pitchFamily="34" charset="0"/>
              <a:cs typeface="Calibri" panose="020F0502020204030204" pitchFamily="34" charset="0"/>
            </a:endParaRPr>
          </a:p>
        </p:txBody>
      </p:sp>
      <p:cxnSp>
        <p:nvCxnSpPr>
          <p:cNvPr id="8" name="Straight Arrow Connector 7">
            <a:extLst>
              <a:ext uri="{FF2B5EF4-FFF2-40B4-BE49-F238E27FC236}">
                <a16:creationId xmlns:a16="http://schemas.microsoft.com/office/drawing/2014/main" id="{E21645C2-6747-431A-BA88-D69E0D8D27A8}"/>
              </a:ext>
            </a:extLst>
          </p:cNvPr>
          <p:cNvCxnSpPr>
            <a:cxnSpLocks/>
            <a:endCxn id="5" idx="0"/>
          </p:cNvCxnSpPr>
          <p:nvPr/>
        </p:nvCxnSpPr>
        <p:spPr>
          <a:xfrm flipH="1">
            <a:off x="1080583" y="2225747"/>
            <a:ext cx="557164" cy="526955"/>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5" name="Title 3">
            <a:extLst>
              <a:ext uri="{FF2B5EF4-FFF2-40B4-BE49-F238E27FC236}">
                <a16:creationId xmlns:a16="http://schemas.microsoft.com/office/drawing/2014/main" id="{12DA0E23-61DD-452E-83B5-F657F06A40B3}"/>
              </a:ext>
            </a:extLst>
          </p:cNvPr>
          <p:cNvSpPr txBox="1">
            <a:spLocks/>
          </p:cNvSpPr>
          <p:nvPr/>
        </p:nvSpPr>
        <p:spPr>
          <a:xfrm>
            <a:off x="886741" y="370099"/>
            <a:ext cx="10898107" cy="611449"/>
          </a:xfrm>
          <a:prstGeom prst="rect">
            <a:avLst/>
          </a:prstGeom>
        </p:spPr>
        <p:txBody>
          <a:bodyPr vert="horz" wrap="square" lIns="121920" tIns="60960" rIns="121920" bIns="60960" rtlCol="0" anchor="b" anchorCtr="0">
            <a:noAutofit/>
          </a:bodyPr>
          <a:lstStyle>
            <a:lvl1pPr algn="l" defTabSz="914400" rtl="0" eaLnBrk="1" latinLnBrk="0" hangingPunct="1">
              <a:lnSpc>
                <a:spcPct val="85000"/>
              </a:lnSpc>
              <a:spcBef>
                <a:spcPct val="0"/>
              </a:spcBef>
              <a:buNone/>
              <a:defRPr lang="en-US" sz="3600" b="0" kern="1200" cap="none" spc="0" baseline="0">
                <a:solidFill>
                  <a:schemeClr val="tx1"/>
                </a:solidFill>
                <a:latin typeface="+mj-lt"/>
                <a:ea typeface="+mj-ea"/>
                <a:cs typeface="Arial" pitchFamily="34" charset="0"/>
              </a:defRPr>
            </a:lvl1pPr>
          </a:lstStyle>
          <a:p>
            <a:r>
              <a:rPr lang="en-US" sz="3200" b="1" dirty="0">
                <a:latin typeface="Calibri" panose="020F0502020204030204" pitchFamily="34" charset="0"/>
                <a:cs typeface="Calibri" panose="020F0502020204030204" pitchFamily="34" charset="0"/>
              </a:rPr>
              <a:t>Campus Space Process</a:t>
            </a:r>
          </a:p>
        </p:txBody>
      </p:sp>
      <p:sp>
        <p:nvSpPr>
          <p:cNvPr id="9" name="Thought Bubble: Cloud 8">
            <a:extLst>
              <a:ext uri="{FF2B5EF4-FFF2-40B4-BE49-F238E27FC236}">
                <a16:creationId xmlns:a16="http://schemas.microsoft.com/office/drawing/2014/main" id="{1252807F-1225-4361-8C0E-6D7302B87D20}"/>
              </a:ext>
            </a:extLst>
          </p:cNvPr>
          <p:cNvSpPr/>
          <p:nvPr/>
        </p:nvSpPr>
        <p:spPr bwMode="auto">
          <a:xfrm>
            <a:off x="998918" y="981549"/>
            <a:ext cx="2548469" cy="1613199"/>
          </a:xfrm>
          <a:prstGeom prst="cloudCallout">
            <a:avLst/>
          </a:prstGeom>
          <a:solidFill>
            <a:schemeClr val="tx2">
              <a:lumMod val="10000"/>
              <a:lumOff val="90000"/>
            </a:schemeClr>
          </a:solidFill>
          <a:ln w="19050" algn="ctr">
            <a:noFill/>
            <a:miter lim="800000"/>
            <a:headEnd/>
            <a:tailEnd/>
          </a:ln>
          <a:effectLst>
            <a:softEdge rad="63500"/>
          </a:effectLst>
        </p:spPr>
        <p:txBody>
          <a:bodyPr wrap="none" rtlCol="0" anchor="ctr"/>
          <a:lstStyle/>
          <a:p>
            <a:pPr algn="ctr">
              <a:lnSpc>
                <a:spcPct val="90000"/>
              </a:lnSpc>
            </a:pPr>
            <a:endParaRPr lang="en-US" sz="2133" b="1" dirty="0" err="1">
              <a:solidFill>
                <a:schemeClr val="bg1"/>
              </a:solidFill>
              <a:latin typeface="+mj-lt"/>
            </a:endParaRPr>
          </a:p>
        </p:txBody>
      </p:sp>
      <p:sp>
        <p:nvSpPr>
          <p:cNvPr id="24" name="Oval 23">
            <a:extLst>
              <a:ext uri="{FF2B5EF4-FFF2-40B4-BE49-F238E27FC236}">
                <a16:creationId xmlns:a16="http://schemas.microsoft.com/office/drawing/2014/main" id="{F26D5279-15E5-4675-8036-D49C9090E77D}"/>
              </a:ext>
            </a:extLst>
          </p:cNvPr>
          <p:cNvSpPr/>
          <p:nvPr/>
        </p:nvSpPr>
        <p:spPr bwMode="auto">
          <a:xfrm>
            <a:off x="1501322" y="958697"/>
            <a:ext cx="1412916" cy="1412916"/>
          </a:xfrm>
          <a:prstGeom prst="ellipse">
            <a:avLst/>
          </a:prstGeom>
          <a:noFill/>
          <a:ln w="19050" algn="ctr">
            <a:noFill/>
            <a:miter lim="800000"/>
            <a:headEnd/>
            <a:tailEnd/>
          </a:ln>
        </p:spPr>
        <p:txBody>
          <a:bodyPr wrap="none" rtlCol="0" anchor="ctr"/>
          <a:lstStyle/>
          <a:p>
            <a:pPr algn="ctr">
              <a:lnSpc>
                <a:spcPct val="90000"/>
              </a:lnSpc>
            </a:pPr>
            <a:endPar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endParaRP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Request </a:t>
            </a:r>
          </a:p>
          <a:p>
            <a:pPr algn="ctr">
              <a:lnSpc>
                <a:spcPct val="90000"/>
              </a:lnSpc>
            </a:pPr>
            <a:r>
              <a:rPr lang="en-US" sz="1600" b="1" dirty="0">
                <a:solidFill>
                  <a:schemeClr val="tx2"/>
                </a:solidFill>
                <a:latin typeface="Calibri" panose="020F0502020204030204" pitchFamily="34" charset="0"/>
                <a:ea typeface="Lato Light" panose="020F0502020204030203" pitchFamily="34" charset="0"/>
                <a:cs typeface="Calibri" panose="020F0502020204030204" pitchFamily="34" charset="0"/>
              </a:rPr>
              <a:t>(email, discussion)</a:t>
            </a:r>
          </a:p>
        </p:txBody>
      </p:sp>
      <p:cxnSp>
        <p:nvCxnSpPr>
          <p:cNvPr id="29" name="Straight Arrow Connector 28">
            <a:extLst>
              <a:ext uri="{FF2B5EF4-FFF2-40B4-BE49-F238E27FC236}">
                <a16:creationId xmlns:a16="http://schemas.microsoft.com/office/drawing/2014/main" id="{24D8CB7A-8EDE-4B4F-8BA3-762BEC328508}"/>
              </a:ext>
            </a:extLst>
          </p:cNvPr>
          <p:cNvCxnSpPr>
            <a:cxnSpLocks/>
            <a:endCxn id="10" idx="0"/>
          </p:cNvCxnSpPr>
          <p:nvPr/>
        </p:nvCxnSpPr>
        <p:spPr>
          <a:xfrm>
            <a:off x="2534289" y="2335002"/>
            <a:ext cx="445321" cy="417700"/>
          </a:xfrm>
          <a:prstGeom prst="straightConnector1">
            <a:avLst/>
          </a:prstGeom>
          <a:ln w="28575">
            <a:solidFill>
              <a:schemeClr val="bg1">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19230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0FE-F17F-9941-A942-59269B9B9B2E}"/>
              </a:ext>
            </a:extLst>
          </p:cNvPr>
          <p:cNvSpPr>
            <a:spLocks noGrp="1"/>
          </p:cNvSpPr>
          <p:nvPr>
            <p:ph type="title"/>
          </p:nvPr>
        </p:nvSpPr>
        <p:spPr>
          <a:xfrm>
            <a:off x="1022702" y="487039"/>
            <a:ext cx="8089901" cy="510909"/>
          </a:xfrm>
        </p:spPr>
        <p:txBody>
          <a:bodyPr/>
          <a:lstStyle/>
          <a:p>
            <a:r>
              <a:rPr lang="en-US" sz="3200" dirty="0">
                <a:latin typeface="Calibri" panose="020F0502020204030204" pitchFamily="34" charset="0"/>
                <a:cs typeface="Calibri" panose="020F0502020204030204" pitchFamily="34" charset="0"/>
              </a:rPr>
              <a:t>UCSF Space Committee Charter</a:t>
            </a:r>
            <a:endParaRPr lang="en-US" sz="3200"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0510BD3-346A-954F-9F99-4135C6E0AFBC}"/>
              </a:ext>
            </a:extLst>
          </p:cNvPr>
          <p:cNvSpPr>
            <a:spLocks noGrp="1"/>
          </p:cNvSpPr>
          <p:nvPr>
            <p:ph idx="1"/>
          </p:nvPr>
        </p:nvSpPr>
        <p:spPr>
          <a:xfrm>
            <a:off x="973039" y="1330090"/>
            <a:ext cx="5122961" cy="4620404"/>
          </a:xfrm>
        </p:spPr>
        <p:txBody>
          <a:bodyPr/>
          <a:lstStyle/>
          <a:p>
            <a:pPr marL="0" indent="0" algn="l" rtl="0" fontAlgn="base">
              <a:buNone/>
            </a:pPr>
            <a:r>
              <a:rPr lang="en-US" sz="2000" b="1" dirty="0">
                <a:effectLst/>
                <a:latin typeface="Calibri" panose="020F0502020204030204" pitchFamily="34" charset="0"/>
              </a:rPr>
              <a:t>Space allocation responsibilities include: </a:t>
            </a:r>
            <a:endParaRPr lang="en-US" sz="2000" b="1" dirty="0">
              <a:effectLst/>
            </a:endParaRPr>
          </a:p>
          <a:p>
            <a:pPr algn="l" rtl="0" fontAlgn="base">
              <a:buFont typeface="Arial" panose="020B0604020202020204" pitchFamily="34" charset="0"/>
              <a:buChar char="•"/>
            </a:pPr>
            <a:r>
              <a:rPr lang="en-US" sz="2000" b="0" dirty="0">
                <a:effectLst/>
                <a:latin typeface="Calibri" panose="020F0502020204030204" pitchFamily="34" charset="0"/>
              </a:rPr>
              <a:t>Strategic direction and space initiatives development </a:t>
            </a:r>
          </a:p>
          <a:p>
            <a:pPr algn="l" rtl="0" fontAlgn="base">
              <a:buFont typeface="Arial" panose="020B0604020202020204" pitchFamily="34" charset="0"/>
              <a:buChar char="•"/>
            </a:pPr>
            <a:r>
              <a:rPr lang="en-US" sz="2000" b="0" dirty="0">
                <a:effectLst/>
                <a:latin typeface="Calibri" panose="020F0502020204030204" pitchFamily="34" charset="0"/>
              </a:rPr>
              <a:t>Space reallocation criteria development and request approval </a:t>
            </a:r>
          </a:p>
          <a:p>
            <a:pPr algn="l" rtl="0" fontAlgn="base">
              <a:buFont typeface="Arial" panose="020B0604020202020204" pitchFamily="34" charset="0"/>
              <a:buChar char="•"/>
            </a:pPr>
            <a:r>
              <a:rPr lang="en-US" sz="2000" b="0" dirty="0">
                <a:effectLst/>
                <a:latin typeface="Calibri" panose="020F0502020204030204" pitchFamily="34" charset="0"/>
              </a:rPr>
              <a:t>Leased space request/opportunity decisions and procedures </a:t>
            </a:r>
          </a:p>
          <a:p>
            <a:pPr algn="l" rtl="0" fontAlgn="base">
              <a:buFont typeface="Arial" panose="020B0604020202020204" pitchFamily="34" charset="0"/>
              <a:buChar char="•"/>
            </a:pPr>
            <a:r>
              <a:rPr lang="en-US" sz="2000" dirty="0">
                <a:latin typeface="Calibri" panose="020F0502020204030204" pitchFamily="34" charset="0"/>
              </a:rPr>
              <a:t>D</a:t>
            </a:r>
            <a:r>
              <a:rPr lang="en-US" sz="2000" b="0" dirty="0">
                <a:effectLst/>
                <a:latin typeface="Calibri" panose="020F0502020204030204" pitchFamily="34" charset="0"/>
              </a:rPr>
              <a:t>ecision communication </a:t>
            </a:r>
          </a:p>
          <a:p>
            <a:pPr algn="l" rtl="0" fontAlgn="base">
              <a:buFont typeface="Arial" panose="020B0604020202020204" pitchFamily="34" charset="0"/>
              <a:buChar char="•"/>
            </a:pPr>
            <a:r>
              <a:rPr lang="en-US" sz="2000" b="0" dirty="0">
                <a:effectLst/>
                <a:latin typeface="Calibri" panose="020F0502020204030204" pitchFamily="34" charset="0"/>
              </a:rPr>
              <a:t>Action item delegation </a:t>
            </a:r>
          </a:p>
          <a:p>
            <a:pPr algn="l" rtl="0" fontAlgn="base">
              <a:buFont typeface="Arial" panose="020B0604020202020204" pitchFamily="34" charset="0"/>
              <a:buChar char="•"/>
            </a:pPr>
            <a:r>
              <a:rPr lang="en-US" sz="2000" b="0" dirty="0">
                <a:effectLst/>
                <a:latin typeface="Calibri" panose="020F0502020204030204" pitchFamily="34" charset="0"/>
              </a:rPr>
              <a:t>Oversight of space utilization metrics (Research and Administration Space Policy and Faculty Space Review Committee recommendations)</a:t>
            </a:r>
          </a:p>
          <a:p>
            <a:pPr marL="0" indent="0" algn="l" rtl="0" fontAlgn="base">
              <a:buNone/>
            </a:pPr>
            <a:endParaRPr lang="en-US" sz="2000" b="0" dirty="0">
              <a:effectLst/>
            </a:endParaRPr>
          </a:p>
          <a:p>
            <a:pPr marL="0" indent="0">
              <a:buNone/>
            </a:pP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BD17EFA-5F18-8240-96C0-1F64918E928E}"/>
              </a:ext>
            </a:extLst>
          </p:cNvPr>
          <p:cNvSpPr>
            <a:spLocks noGrp="1"/>
          </p:cNvSpPr>
          <p:nvPr>
            <p:ph type="sldNum" sz="quarter" idx="4"/>
          </p:nvPr>
        </p:nvSpPr>
        <p:spPr/>
        <p:txBody>
          <a:bodyPr/>
          <a:lstStyle/>
          <a:p>
            <a:fld id="{7BCC8D0D-EAEC-449D-9161-023DFF90F2E2}" type="slidenum">
              <a:rPr lang="en-US" smtClean="0"/>
              <a:pPr/>
              <a:t>5</a:t>
            </a:fld>
            <a:endParaRPr lang="en-US" dirty="0"/>
          </a:p>
        </p:txBody>
      </p:sp>
      <p:sp>
        <p:nvSpPr>
          <p:cNvPr id="4" name="Footer Placeholder 3"/>
          <p:cNvSpPr>
            <a:spLocks noGrp="1"/>
          </p:cNvSpPr>
          <p:nvPr>
            <p:ph type="ftr" sz="quarter" idx="3"/>
          </p:nvPr>
        </p:nvSpPr>
        <p:spPr/>
        <p:txBody>
          <a:bodyPr/>
          <a:lstStyle/>
          <a:p>
            <a:r>
              <a:rPr lang="en-US"/>
              <a:t>UCSF Space Committee Overview</a:t>
            </a:r>
            <a:endParaRPr lang="en-US" dirty="0"/>
          </a:p>
        </p:txBody>
      </p:sp>
      <p:sp>
        <p:nvSpPr>
          <p:cNvPr id="5" name="Content Placeholder 2">
            <a:extLst>
              <a:ext uri="{FF2B5EF4-FFF2-40B4-BE49-F238E27FC236}">
                <a16:creationId xmlns:a16="http://schemas.microsoft.com/office/drawing/2014/main" id="{DD503961-AAD4-3AC0-1D84-70437DCE8FEF}"/>
              </a:ext>
            </a:extLst>
          </p:cNvPr>
          <p:cNvSpPr txBox="1">
            <a:spLocks/>
          </p:cNvSpPr>
          <p:nvPr/>
        </p:nvSpPr>
        <p:spPr>
          <a:xfrm>
            <a:off x="6356085" y="1330734"/>
            <a:ext cx="5122961" cy="4011502"/>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000" b="1" dirty="0">
                <a:latin typeface="Calibri" panose="020F0502020204030204" pitchFamily="34" charset="0"/>
              </a:rPr>
              <a:t>The committee works according to the following principles: </a:t>
            </a:r>
            <a:endParaRPr lang="en-US" sz="2000" b="1" dirty="0"/>
          </a:p>
          <a:p>
            <a:pPr fontAlgn="base">
              <a:buFont typeface="Arial" panose="020B0604020202020204" pitchFamily="34" charset="0"/>
              <a:buChar char="•"/>
            </a:pPr>
            <a:r>
              <a:rPr lang="en-US" sz="2000" dirty="0">
                <a:latin typeface="Calibri" panose="020F0502020204030204" pitchFamily="34" charset="0"/>
              </a:rPr>
              <a:t>Discussions are focused, concise, open-minded, and inclusive - all views will be considered</a:t>
            </a:r>
          </a:p>
          <a:p>
            <a:pPr fontAlgn="base">
              <a:buFont typeface="Arial" panose="020B0604020202020204" pitchFamily="34" charset="0"/>
              <a:buChar char="•"/>
            </a:pPr>
            <a:r>
              <a:rPr lang="en-US" sz="2000" dirty="0">
                <a:latin typeface="Calibri"/>
                <a:cs typeface="Calibri"/>
              </a:rPr>
              <a:t>Should the members be unable to reach a consensus during the decision-making process, the EVCP and SVC co-chairs will have the final decision-making authority</a:t>
            </a:r>
          </a:p>
          <a:p>
            <a:pPr fontAlgn="base">
              <a:buFont typeface="Arial" panose="020B0604020202020204" pitchFamily="34" charset="0"/>
              <a:buChar char="•"/>
            </a:pPr>
            <a:r>
              <a:rPr lang="en-US" sz="2000" dirty="0">
                <a:latin typeface="Calibri" panose="020F0502020204030204" pitchFamily="34" charset="0"/>
              </a:rPr>
              <a:t>Decisions will be based on fairness, consistency, transparency, economic sustainability, and strategic prioritization</a:t>
            </a:r>
          </a:p>
          <a:p>
            <a:pPr marL="0" indent="0">
              <a:buFont typeface="Wingdings" panose="05000000000000000000" pitchFamily="2" charset="2"/>
              <a:buNone/>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046739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0959-2BE3-C941-84C9-94503D92246B}"/>
              </a:ext>
            </a:extLst>
          </p:cNvPr>
          <p:cNvSpPr>
            <a:spLocks noGrp="1"/>
          </p:cNvSpPr>
          <p:nvPr>
            <p:ph type="title"/>
          </p:nvPr>
        </p:nvSpPr>
        <p:spPr>
          <a:xfrm>
            <a:off x="958534" y="438913"/>
            <a:ext cx="8089901" cy="510909"/>
          </a:xfrm>
        </p:spPr>
        <p:txBody>
          <a:bodyPr/>
          <a:lstStyle/>
          <a:p>
            <a:r>
              <a:rPr lang="en-US" sz="3200" dirty="0">
                <a:latin typeface="Calibri" panose="020F0502020204030204" pitchFamily="34" charset="0"/>
                <a:cs typeface="Calibri" panose="020F0502020204030204" pitchFamily="34" charset="0"/>
              </a:rPr>
              <a:t>Space Committee Membership </a:t>
            </a:r>
          </a:p>
        </p:txBody>
      </p:sp>
      <p:sp>
        <p:nvSpPr>
          <p:cNvPr id="6" name="Footer Placeholder 5">
            <a:extLst>
              <a:ext uri="{FF2B5EF4-FFF2-40B4-BE49-F238E27FC236}">
                <a16:creationId xmlns:a16="http://schemas.microsoft.com/office/drawing/2014/main" id="{C8C87B28-1715-7C4A-9ACE-02266390198E}"/>
              </a:ext>
            </a:extLst>
          </p:cNvPr>
          <p:cNvSpPr>
            <a:spLocks noGrp="1"/>
          </p:cNvSpPr>
          <p:nvPr>
            <p:ph type="ftr" sz="quarter" idx="3"/>
          </p:nvPr>
        </p:nvSpPr>
        <p:spPr/>
        <p:txBody>
          <a:bodyPr/>
          <a:lstStyle/>
          <a:p>
            <a:r>
              <a:rPr lang="en-US"/>
              <a:t>UCSF Space Committee Overview</a:t>
            </a:r>
            <a:endParaRPr lang="en-US" dirty="0"/>
          </a:p>
        </p:txBody>
      </p:sp>
      <p:sp>
        <p:nvSpPr>
          <p:cNvPr id="7" name="Slide Number Placeholder 6">
            <a:extLst>
              <a:ext uri="{FF2B5EF4-FFF2-40B4-BE49-F238E27FC236}">
                <a16:creationId xmlns:a16="http://schemas.microsoft.com/office/drawing/2014/main" id="{C9740AE1-0821-8D42-880F-ACDC527BB9F6}"/>
              </a:ext>
            </a:extLst>
          </p:cNvPr>
          <p:cNvSpPr>
            <a:spLocks noGrp="1"/>
          </p:cNvSpPr>
          <p:nvPr>
            <p:ph type="sldNum" sz="quarter" idx="4"/>
          </p:nvPr>
        </p:nvSpPr>
        <p:spPr/>
        <p:txBody>
          <a:bodyPr/>
          <a:lstStyle/>
          <a:p>
            <a:fld id="{7BCC8D0D-EAEC-449D-9161-023DFF90F2E2}" type="slidenum">
              <a:rPr lang="en-US" smtClean="0"/>
              <a:pPr/>
              <a:t>6</a:t>
            </a:fld>
            <a:endParaRPr lang="en-US" dirty="0"/>
          </a:p>
        </p:txBody>
      </p:sp>
      <p:sp>
        <p:nvSpPr>
          <p:cNvPr id="4" name="Content Placeholder 3">
            <a:extLst>
              <a:ext uri="{FF2B5EF4-FFF2-40B4-BE49-F238E27FC236}">
                <a16:creationId xmlns:a16="http://schemas.microsoft.com/office/drawing/2014/main" id="{46A2FA58-F2F1-704F-974E-61162434470E}"/>
              </a:ext>
            </a:extLst>
          </p:cNvPr>
          <p:cNvSpPr>
            <a:spLocks noGrp="1"/>
          </p:cNvSpPr>
          <p:nvPr>
            <p:ph idx="1"/>
          </p:nvPr>
        </p:nvSpPr>
        <p:spPr>
          <a:xfrm>
            <a:off x="966177" y="1341499"/>
            <a:ext cx="3910625" cy="4383578"/>
          </a:xfrm>
        </p:spPr>
        <p:txBody>
          <a:bodyPr vert="horz" wrap="square" lIns="91440" tIns="45720" rIns="91440" bIns="45720" rtlCol="0" anchor="t">
            <a:noAutofit/>
          </a:bodyPr>
          <a:lstStyle/>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Co-Chair, SVC FAS Erin Gore</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Co-Chair, SVCP Catherine Lucey</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FSRC Chair, Robert </a:t>
            </a:r>
            <a:r>
              <a:rPr lang="en-US" sz="2000" dirty="0" err="1">
                <a:latin typeface="Calibri" panose="020F0502020204030204" pitchFamily="34" charset="0"/>
                <a:cs typeface="Calibri" panose="020F0502020204030204" pitchFamily="34" charset="0"/>
              </a:rPr>
              <a:t>Blelloch</a:t>
            </a:r>
            <a:r>
              <a:rPr lang="en-US" sz="2000" dirty="0">
                <a:latin typeface="Calibri" panose="020F0502020204030204" pitchFamily="34" charset="0"/>
                <a:cs typeface="Calibri" panose="020F0502020204030204" pitchFamily="34" charset="0"/>
              </a:rPr>
              <a:t> </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ASCOS Chair, Brian Graham</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VC Research, Hal Collard</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Dean SOM Talmadge King</a:t>
            </a:r>
          </a:p>
          <a:p>
            <a:pPr>
              <a:lnSpc>
                <a:spcPct val="85000"/>
              </a:lnSpc>
              <a:buFont typeface="Arial" panose="020B0604020202020204" pitchFamily="34" charset="0"/>
              <a:buChar char="•"/>
            </a:pPr>
            <a:r>
              <a:rPr lang="en-US" sz="2000" dirty="0">
                <a:latin typeface="Calibri"/>
                <a:ea typeface="+mj-lt"/>
                <a:cs typeface="+mj-lt"/>
              </a:rPr>
              <a:t>Vice Dean SOM Bruce </a:t>
            </a:r>
            <a:r>
              <a:rPr lang="en-US" sz="2000" dirty="0" err="1">
                <a:latin typeface="Calibri"/>
                <a:ea typeface="+mj-lt"/>
                <a:cs typeface="+mj-lt"/>
              </a:rPr>
              <a:t>Wintroub</a:t>
            </a:r>
            <a:r>
              <a:rPr lang="en-US" sz="2000" dirty="0">
                <a:latin typeface="Calibri"/>
                <a:ea typeface="+mj-lt"/>
                <a:cs typeface="+mj-lt"/>
              </a:rPr>
              <a:t> (emeritus)</a:t>
            </a:r>
            <a:endParaRPr lang="en-US" sz="2000" dirty="0">
              <a:latin typeface="Calibri" panose="020F0502020204030204" pitchFamily="34" charset="0"/>
              <a:cs typeface="Calibri" panose="020F0502020204030204" pitchFamily="34" charset="0"/>
            </a:endParaRP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Dean SOP Kathy Giacomini</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Dean SON Catherine Gillis</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Dean SOD Michael Reddy</a:t>
            </a: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6EA52BC2-7820-EDF0-42C9-D179A557F2FA}"/>
              </a:ext>
            </a:extLst>
          </p:cNvPr>
          <p:cNvSpPr txBox="1">
            <a:spLocks/>
          </p:cNvSpPr>
          <p:nvPr/>
        </p:nvSpPr>
        <p:spPr>
          <a:xfrm>
            <a:off x="6222683" y="1341499"/>
            <a:ext cx="3910625" cy="4383578"/>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Assoc. SVC Real Estate Brian Newman</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Assoc. EVCP </a:t>
            </a:r>
            <a:r>
              <a:rPr lang="en-US" sz="2000" dirty="0" err="1">
                <a:latin typeface="Calibri"/>
                <a:cs typeface="Calibri"/>
              </a:rPr>
              <a:t>Janhavi</a:t>
            </a:r>
            <a:r>
              <a:rPr lang="en-US" sz="2000" dirty="0">
                <a:latin typeface="Calibri"/>
                <a:cs typeface="Calibri"/>
              </a:rPr>
              <a:t> Bonville</a:t>
            </a:r>
          </a:p>
          <a:p>
            <a:pPr>
              <a:lnSpc>
                <a:spcPct val="85000"/>
              </a:lnSpc>
              <a:buFont typeface="Arial" panose="020B0604020202020204" pitchFamily="34" charset="0"/>
              <a:buChar char="•"/>
            </a:pPr>
            <a:r>
              <a:rPr lang="en-US" sz="2000" dirty="0">
                <a:latin typeface="Calibri"/>
                <a:cs typeface="Calibri"/>
              </a:rPr>
              <a:t>Assist. VC Campus Planning Alicia Murasaki</a:t>
            </a:r>
            <a:endParaRPr lang="en-US" sz="1600" dirty="0"/>
          </a:p>
          <a:p>
            <a:pPr marL="0" indent="0">
              <a:lnSpc>
                <a:spcPct val="85000"/>
              </a:lnSpc>
              <a:buNone/>
            </a:pPr>
            <a:endParaRPr lang="en-US" sz="2000" dirty="0">
              <a:latin typeface="Calibri"/>
              <a:cs typeface="Calibri"/>
            </a:endParaRPr>
          </a:p>
          <a:p>
            <a:pPr marL="0" indent="0">
              <a:lnSpc>
                <a:spcPct val="85000"/>
              </a:lnSpc>
              <a:buNone/>
            </a:pPr>
            <a:endParaRPr lang="en-US" sz="2000" dirty="0">
              <a:latin typeface="Calibri"/>
              <a:cs typeface="Calibri"/>
            </a:endParaRPr>
          </a:p>
          <a:p>
            <a:pPr marL="0" indent="0">
              <a:lnSpc>
                <a:spcPct val="85000"/>
              </a:lnSpc>
              <a:buNone/>
            </a:pPr>
            <a:r>
              <a:rPr lang="en-US" sz="2000" dirty="0">
                <a:latin typeface="Calibri"/>
                <a:cs typeface="Calibri"/>
              </a:rPr>
              <a:t>Staff/Management</a:t>
            </a:r>
            <a:endParaRPr lang="en-US" dirty="0">
              <a:cs typeface="Arial"/>
            </a:endParaRPr>
          </a:p>
          <a:p>
            <a:pPr>
              <a:lnSpc>
                <a:spcPct val="85000"/>
              </a:lnSpc>
              <a:buFont typeface="Arial" panose="020B0604020202020204" pitchFamily="34" charset="0"/>
              <a:buChar char="•"/>
            </a:pPr>
            <a:r>
              <a:rPr lang="en-US" sz="2000" dirty="0">
                <a:latin typeface="Calibri"/>
                <a:cs typeface="Calibri"/>
              </a:rPr>
              <a:t>Tracy Dudman</a:t>
            </a:r>
          </a:p>
          <a:p>
            <a:pPr>
              <a:lnSpc>
                <a:spcPct val="85000"/>
              </a:lnSpc>
              <a:buFont typeface="Arial" panose="020B0604020202020204" pitchFamily="34" charset="0"/>
              <a:buChar char="•"/>
            </a:pPr>
            <a:r>
              <a:rPr lang="en-US" sz="2000" dirty="0">
                <a:latin typeface="Calibri"/>
                <a:cs typeface="Calibri"/>
              </a:rPr>
              <a:t>Cara Fladd</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Sharon Priest</a:t>
            </a:r>
          </a:p>
          <a:p>
            <a:pPr>
              <a:lnSpc>
                <a:spcPct val="85000"/>
              </a:lnSpc>
              <a:buFont typeface="Arial" panose="020B0604020202020204" pitchFamily="34" charset="0"/>
              <a:buChar char="•"/>
            </a:pPr>
            <a:endParaRPr lang="en-US" sz="2000" dirty="0">
              <a:solidFill>
                <a:srgbClr val="FF0000"/>
              </a:solidFill>
              <a:latin typeface="Calibri" panose="020F0502020204030204" pitchFamily="34" charset="0"/>
              <a:cs typeface="Calibri" panose="020F0502020204030204" pitchFamily="34" charset="0"/>
            </a:endParaRP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080308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0FE-F17F-9941-A942-59269B9B9B2E}"/>
              </a:ext>
            </a:extLst>
          </p:cNvPr>
          <p:cNvSpPr>
            <a:spLocks noGrp="1"/>
          </p:cNvSpPr>
          <p:nvPr>
            <p:ph type="title"/>
          </p:nvPr>
        </p:nvSpPr>
        <p:spPr>
          <a:xfrm>
            <a:off x="1022702" y="487039"/>
            <a:ext cx="8089901" cy="510909"/>
          </a:xfrm>
        </p:spPr>
        <p:txBody>
          <a:bodyPr/>
          <a:lstStyle/>
          <a:p>
            <a:r>
              <a:rPr lang="en-US" sz="3200" dirty="0">
                <a:latin typeface="Calibri" panose="020F0502020204030204" pitchFamily="34" charset="0"/>
                <a:cs typeface="Calibri" panose="020F0502020204030204" pitchFamily="34" charset="0"/>
              </a:rPr>
              <a:t>Space Work Group Charter</a:t>
            </a:r>
          </a:p>
        </p:txBody>
      </p:sp>
      <p:sp>
        <p:nvSpPr>
          <p:cNvPr id="3" name="Content Placeholder 2">
            <a:extLst>
              <a:ext uri="{FF2B5EF4-FFF2-40B4-BE49-F238E27FC236}">
                <a16:creationId xmlns:a16="http://schemas.microsoft.com/office/drawing/2014/main" id="{C0510BD3-346A-954F-9F99-4135C6E0AFBC}"/>
              </a:ext>
            </a:extLst>
          </p:cNvPr>
          <p:cNvSpPr>
            <a:spLocks noGrp="1"/>
          </p:cNvSpPr>
          <p:nvPr>
            <p:ph idx="1"/>
          </p:nvPr>
        </p:nvSpPr>
        <p:spPr>
          <a:xfrm>
            <a:off x="973039" y="1695339"/>
            <a:ext cx="5122961" cy="4011502"/>
          </a:xfrm>
        </p:spPr>
        <p:txBody>
          <a:bodyPr/>
          <a:lstStyle/>
          <a:p>
            <a:pPr marL="0" indent="0" algn="l" rtl="0" fontAlgn="base">
              <a:buNone/>
            </a:pPr>
            <a:r>
              <a:rPr lang="en-US" sz="2000" b="1" i="0" dirty="0">
                <a:effectLst/>
                <a:latin typeface="Calibri" panose="020F0502020204030204" pitchFamily="34" charset="0"/>
              </a:rPr>
              <a:t>Overview and Role:</a:t>
            </a:r>
            <a:endParaRPr lang="en-US" sz="2000" b="1" i="0" dirty="0">
              <a:effectLst/>
            </a:endParaRPr>
          </a:p>
          <a:p>
            <a:pPr algn="l" rtl="0" fontAlgn="base">
              <a:buFont typeface="Arial" panose="020B0604020202020204" pitchFamily="34" charset="0"/>
              <a:buChar char="•"/>
            </a:pPr>
            <a:r>
              <a:rPr lang="en-US" sz="2000" dirty="0">
                <a:latin typeface="Calibri" panose="020F0502020204030204" pitchFamily="34" charset="0"/>
              </a:rPr>
              <a:t>A</a:t>
            </a:r>
            <a:r>
              <a:rPr lang="en-US" sz="2000" b="0" i="0" dirty="0">
                <a:effectLst/>
                <a:latin typeface="Calibri" panose="020F0502020204030204" pitchFamily="34" charset="0"/>
              </a:rPr>
              <a:t>ddress challenges associated with tactical space allocation</a:t>
            </a:r>
          </a:p>
          <a:p>
            <a:pPr algn="l" rtl="0" fontAlgn="base">
              <a:buFont typeface="Arial" panose="020B0604020202020204" pitchFamily="34" charset="0"/>
              <a:buChar char="•"/>
            </a:pPr>
            <a:r>
              <a:rPr lang="en-US" sz="2000" dirty="0">
                <a:latin typeface="Calibri" panose="020F0502020204030204" pitchFamily="34" charset="0"/>
              </a:rPr>
              <a:t>I</a:t>
            </a:r>
            <a:r>
              <a:rPr lang="en-US" sz="2000" b="0" i="0" dirty="0">
                <a:effectLst/>
                <a:latin typeface="Calibri" panose="020F0502020204030204" pitchFamily="34" charset="0"/>
              </a:rPr>
              <a:t>nvestigate and create solutions for space allocation requests </a:t>
            </a:r>
          </a:p>
          <a:p>
            <a:pPr algn="l" rtl="0" fontAlgn="base">
              <a:buFont typeface="Arial" panose="020B0604020202020204" pitchFamily="34" charset="0"/>
              <a:buChar char="•"/>
            </a:pPr>
            <a:r>
              <a:rPr lang="en-US" sz="2000" dirty="0">
                <a:latin typeface="Calibri" panose="020F0502020204030204" pitchFamily="34" charset="0"/>
              </a:rPr>
              <a:t>Communicate decisions and actions to their respective constituencies and other key stakeholders. This includes the flow of information to and from requesters within their unit. </a:t>
            </a:r>
            <a:endParaRPr lang="en-US" sz="2000" dirty="0"/>
          </a:p>
          <a:p>
            <a:pP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BD17EFA-5F18-8240-96C0-1F64918E928E}"/>
              </a:ext>
            </a:extLst>
          </p:cNvPr>
          <p:cNvSpPr>
            <a:spLocks noGrp="1"/>
          </p:cNvSpPr>
          <p:nvPr>
            <p:ph type="sldNum" sz="quarter" idx="4"/>
          </p:nvPr>
        </p:nvSpPr>
        <p:spPr/>
        <p:txBody>
          <a:bodyPr/>
          <a:lstStyle/>
          <a:p>
            <a:fld id="{7BCC8D0D-EAEC-449D-9161-023DFF90F2E2}" type="slidenum">
              <a:rPr lang="en-US" smtClean="0"/>
              <a:pPr/>
              <a:t>7</a:t>
            </a:fld>
            <a:endParaRPr lang="en-US" dirty="0"/>
          </a:p>
        </p:txBody>
      </p:sp>
      <p:sp>
        <p:nvSpPr>
          <p:cNvPr id="4" name="Footer Placeholder 3"/>
          <p:cNvSpPr>
            <a:spLocks noGrp="1"/>
          </p:cNvSpPr>
          <p:nvPr>
            <p:ph type="ftr" sz="quarter" idx="3"/>
          </p:nvPr>
        </p:nvSpPr>
        <p:spPr/>
        <p:txBody>
          <a:bodyPr/>
          <a:lstStyle/>
          <a:p>
            <a:r>
              <a:rPr lang="en-US"/>
              <a:t>UCSF Space Committee Overview</a:t>
            </a:r>
            <a:endParaRPr lang="en-US" dirty="0"/>
          </a:p>
        </p:txBody>
      </p:sp>
      <p:sp>
        <p:nvSpPr>
          <p:cNvPr id="5" name="Content Placeholder 2">
            <a:extLst>
              <a:ext uri="{FF2B5EF4-FFF2-40B4-BE49-F238E27FC236}">
                <a16:creationId xmlns:a16="http://schemas.microsoft.com/office/drawing/2014/main" id="{EA27432F-8049-292C-C77D-0CD2E87F728D}"/>
              </a:ext>
            </a:extLst>
          </p:cNvPr>
          <p:cNvSpPr txBox="1">
            <a:spLocks/>
          </p:cNvSpPr>
          <p:nvPr/>
        </p:nvSpPr>
        <p:spPr>
          <a:xfrm>
            <a:off x="6551122" y="1699764"/>
            <a:ext cx="5122961" cy="4011502"/>
          </a:xfrm>
          <a:prstGeom prst="rect">
            <a:avLst/>
          </a:prstGeom>
        </p:spPr>
        <p:txBody>
          <a:bodyPr vert="horz" wrap="square" lIns="91440" tIns="45720" rIns="91440" bIns="45720" rtlCol="0">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000" b="1" i="0" dirty="0">
                <a:effectLst/>
                <a:latin typeface="Calibri" panose="020F0502020204030204" pitchFamily="34" charset="0"/>
              </a:rPr>
              <a:t>The work group will present recommendations to the Space Committee</a:t>
            </a:r>
            <a:r>
              <a:rPr lang="en-US" sz="2000" b="1" dirty="0">
                <a:latin typeface="Calibri" panose="020F0502020204030204" pitchFamily="34" charset="0"/>
              </a:rPr>
              <a:t>:</a:t>
            </a:r>
            <a:endParaRPr lang="en-US" sz="2000" b="0" i="0" dirty="0">
              <a:effectLst/>
              <a:latin typeface="Calibri" panose="020F0502020204030204" pitchFamily="34" charset="0"/>
            </a:endParaRPr>
          </a:p>
          <a:p>
            <a:pPr fontAlgn="base">
              <a:buFont typeface="Arial" panose="020B0604020202020204" pitchFamily="34" charset="0"/>
              <a:buChar char="•"/>
            </a:pPr>
            <a:r>
              <a:rPr lang="en-US" sz="2000" dirty="0">
                <a:latin typeface="Calibri" panose="020F0502020204030204" pitchFamily="34" charset="0"/>
              </a:rPr>
              <a:t>Allocation of released space </a:t>
            </a:r>
            <a:endParaRPr lang="en-US" sz="2000" dirty="0"/>
          </a:p>
          <a:p>
            <a:pPr fontAlgn="base">
              <a:buFont typeface="Arial" panose="020B0604020202020204" pitchFamily="34" charset="0"/>
              <a:buChar char="•"/>
            </a:pPr>
            <a:r>
              <a:rPr lang="en-US" sz="2000" dirty="0">
                <a:latin typeface="Calibri" panose="020F0502020204030204" pitchFamily="34" charset="0"/>
              </a:rPr>
              <a:t>Space reallocation from one school, program, or department to another </a:t>
            </a:r>
          </a:p>
          <a:p>
            <a:pPr fontAlgn="base">
              <a:buFont typeface="Arial" panose="020B0604020202020204" pitchFamily="34" charset="0"/>
              <a:buChar char="•"/>
            </a:pPr>
            <a:r>
              <a:rPr lang="en-US" sz="2000" dirty="0">
                <a:latin typeface="Calibri" panose="020F0502020204030204" pitchFamily="34" charset="0"/>
              </a:rPr>
              <a:t>Strategic direction and space initiatives </a:t>
            </a:r>
          </a:p>
          <a:p>
            <a:pPr fontAlgn="base">
              <a:buFont typeface="Arial" panose="020B0604020202020204" pitchFamily="34" charset="0"/>
              <a:buChar char="•"/>
            </a:pPr>
            <a:r>
              <a:rPr lang="en-US" sz="2000" dirty="0">
                <a:latin typeface="Calibri" panose="020F0502020204030204" pitchFamily="34" charset="0"/>
              </a:rPr>
              <a:t>Resolutions to conflicting space requests </a:t>
            </a:r>
          </a:p>
          <a:p>
            <a:pPr fontAlgn="base">
              <a:buFont typeface="Arial" panose="020B0604020202020204" pitchFamily="34" charset="0"/>
              <a:buChar char="•"/>
            </a:pPr>
            <a:r>
              <a:rPr lang="en-US" sz="2000" dirty="0">
                <a:latin typeface="Calibri" panose="020F0502020204030204" pitchFamily="34" charset="0"/>
              </a:rPr>
              <a:t>Requests and opportunities for leased space </a:t>
            </a:r>
          </a:p>
          <a:p>
            <a:pPr fontAlgn="base">
              <a:buFont typeface="Arial" panose="020B0604020202020204" pitchFamily="34" charset="0"/>
              <a:buChar char="•"/>
            </a:pPr>
            <a:r>
              <a:rPr lang="en-US" sz="2000" dirty="0">
                <a:latin typeface="Calibri" panose="020F0502020204030204" pitchFamily="34" charset="0"/>
              </a:rPr>
              <a:t>A unified set of space policies and guiding principles </a:t>
            </a:r>
            <a:endParaRPr lang="en-US" sz="2000" dirty="0"/>
          </a:p>
        </p:txBody>
      </p:sp>
    </p:spTree>
    <p:extLst>
      <p:ext uri="{BB962C8B-B14F-4D97-AF65-F5344CB8AC3E}">
        <p14:creationId xmlns:p14="http://schemas.microsoft.com/office/powerpoint/2010/main" val="11948850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70959-2BE3-C941-84C9-94503D92246B}"/>
              </a:ext>
            </a:extLst>
          </p:cNvPr>
          <p:cNvSpPr>
            <a:spLocks noGrp="1"/>
          </p:cNvSpPr>
          <p:nvPr>
            <p:ph type="title"/>
          </p:nvPr>
        </p:nvSpPr>
        <p:spPr>
          <a:xfrm>
            <a:off x="974576" y="438913"/>
            <a:ext cx="8089901" cy="510909"/>
          </a:xfrm>
        </p:spPr>
        <p:txBody>
          <a:bodyPr/>
          <a:lstStyle/>
          <a:p>
            <a:r>
              <a:rPr lang="en-US" sz="3200" dirty="0">
                <a:latin typeface="Calibri" panose="020F0502020204030204" pitchFamily="34" charset="0"/>
                <a:cs typeface="Calibri" panose="020F0502020204030204" pitchFamily="34" charset="0"/>
              </a:rPr>
              <a:t>Space Work Group Membership</a:t>
            </a:r>
          </a:p>
        </p:txBody>
      </p:sp>
      <p:sp>
        <p:nvSpPr>
          <p:cNvPr id="6" name="Footer Placeholder 5">
            <a:extLst>
              <a:ext uri="{FF2B5EF4-FFF2-40B4-BE49-F238E27FC236}">
                <a16:creationId xmlns:a16="http://schemas.microsoft.com/office/drawing/2014/main" id="{C8C87B28-1715-7C4A-9ACE-02266390198E}"/>
              </a:ext>
            </a:extLst>
          </p:cNvPr>
          <p:cNvSpPr>
            <a:spLocks noGrp="1"/>
          </p:cNvSpPr>
          <p:nvPr>
            <p:ph type="ftr" sz="quarter" idx="3"/>
          </p:nvPr>
        </p:nvSpPr>
        <p:spPr/>
        <p:txBody>
          <a:bodyPr/>
          <a:lstStyle/>
          <a:p>
            <a:r>
              <a:rPr lang="en-US"/>
              <a:t>UCSF Space Committee Overview</a:t>
            </a:r>
            <a:endParaRPr lang="en-US" dirty="0"/>
          </a:p>
        </p:txBody>
      </p:sp>
      <p:sp>
        <p:nvSpPr>
          <p:cNvPr id="7" name="Slide Number Placeholder 6">
            <a:extLst>
              <a:ext uri="{FF2B5EF4-FFF2-40B4-BE49-F238E27FC236}">
                <a16:creationId xmlns:a16="http://schemas.microsoft.com/office/drawing/2014/main" id="{C9740AE1-0821-8D42-880F-ACDC527BB9F6}"/>
              </a:ext>
            </a:extLst>
          </p:cNvPr>
          <p:cNvSpPr>
            <a:spLocks noGrp="1"/>
          </p:cNvSpPr>
          <p:nvPr>
            <p:ph type="sldNum" sz="quarter" idx="4"/>
          </p:nvPr>
        </p:nvSpPr>
        <p:spPr/>
        <p:txBody>
          <a:bodyPr/>
          <a:lstStyle/>
          <a:p>
            <a:fld id="{7BCC8D0D-EAEC-449D-9161-023DFF90F2E2}" type="slidenum">
              <a:rPr lang="en-US" smtClean="0"/>
              <a:pPr/>
              <a:t>8</a:t>
            </a:fld>
            <a:endParaRPr lang="en-US" dirty="0"/>
          </a:p>
        </p:txBody>
      </p:sp>
      <p:sp>
        <p:nvSpPr>
          <p:cNvPr id="4" name="Content Placeholder 3">
            <a:extLst>
              <a:ext uri="{FF2B5EF4-FFF2-40B4-BE49-F238E27FC236}">
                <a16:creationId xmlns:a16="http://schemas.microsoft.com/office/drawing/2014/main" id="{46A2FA58-F2F1-704F-974E-61162434470E}"/>
              </a:ext>
            </a:extLst>
          </p:cNvPr>
          <p:cNvSpPr>
            <a:spLocks noGrp="1"/>
          </p:cNvSpPr>
          <p:nvPr>
            <p:ph idx="1"/>
          </p:nvPr>
        </p:nvSpPr>
        <p:spPr>
          <a:xfrm>
            <a:off x="982219" y="1237211"/>
            <a:ext cx="3910625" cy="4383578"/>
          </a:xfrm>
        </p:spPr>
        <p:txBody>
          <a:bodyPr vert="horz" wrap="square" lIns="91440" tIns="45720" rIns="91440" bIns="45720" rtlCol="0" anchor="t">
            <a:noAutofit/>
          </a:bodyPr>
          <a:lstStyle/>
          <a:p>
            <a:pPr>
              <a:lnSpc>
                <a:spcPct val="85000"/>
              </a:lnSpc>
              <a:buFont typeface="Arial" panose="020B0604020202020204" pitchFamily="34" charset="0"/>
              <a:buChar char="•"/>
            </a:pPr>
            <a:r>
              <a:rPr lang="en-US" sz="2000" dirty="0">
                <a:latin typeface="Calibri"/>
                <a:cs typeface="Calibri"/>
              </a:rPr>
              <a:t>Chair, Cara Fladd</a:t>
            </a:r>
          </a:p>
          <a:p>
            <a:pPr>
              <a:lnSpc>
                <a:spcPct val="85000"/>
              </a:lnSpc>
              <a:buFont typeface="Arial" panose="020B0604020202020204" pitchFamily="34" charset="0"/>
              <a:buChar char="•"/>
            </a:pPr>
            <a:r>
              <a:rPr lang="en-US" sz="2000">
                <a:latin typeface="Calibri"/>
                <a:cs typeface="Calibri"/>
              </a:rPr>
              <a:t>Clarice Estrada, EVCP</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Shauna Strong, FAS</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Karin Wong, SOM</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Alesia Woods, SOP</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Mark Kirkland, SOD</a:t>
            </a:r>
          </a:p>
          <a:p>
            <a:pPr>
              <a:lnSpc>
                <a:spcPct val="85000"/>
              </a:lnSpc>
              <a:buFont typeface="Arial" panose="020B0604020202020204" pitchFamily="34" charset="0"/>
              <a:buChar char="•"/>
            </a:pPr>
            <a:r>
              <a:rPr lang="en-US" sz="2000">
                <a:latin typeface="Calibri"/>
                <a:cs typeface="Calibri"/>
              </a:rPr>
              <a:t>Cecilia Chang, SON</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Rita Ogden, Health</a:t>
            </a:r>
          </a:p>
          <a:p>
            <a:pPr>
              <a:lnSpc>
                <a:spcPct val="85000"/>
              </a:lnSpc>
              <a:buFont typeface="Arial" panose="020B0604020202020204" pitchFamily="34" charset="0"/>
              <a:buChar char="•"/>
            </a:pPr>
            <a:r>
              <a:rPr lang="en-US" sz="2000">
                <a:latin typeface="Calibri"/>
                <a:cs typeface="Calibri"/>
              </a:rPr>
              <a:t>Drew Bird, Health</a:t>
            </a:r>
          </a:p>
          <a:p>
            <a:pPr>
              <a:lnSpc>
                <a:spcPct val="85000"/>
              </a:lnSpc>
              <a:buFont typeface="Arial" panose="020B0604020202020204" pitchFamily="34" charset="0"/>
              <a:buChar char="•"/>
            </a:pPr>
            <a:endParaRPr lang="en-US" sz="200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3" name="Content Placeholder 3">
            <a:extLst>
              <a:ext uri="{FF2B5EF4-FFF2-40B4-BE49-F238E27FC236}">
                <a16:creationId xmlns:a16="http://schemas.microsoft.com/office/drawing/2014/main" id="{6EA52BC2-7820-EDF0-42C9-D179A557F2FA}"/>
              </a:ext>
            </a:extLst>
          </p:cNvPr>
          <p:cNvSpPr txBox="1">
            <a:spLocks/>
          </p:cNvSpPr>
          <p:nvPr/>
        </p:nvSpPr>
        <p:spPr>
          <a:xfrm>
            <a:off x="4892844" y="1237211"/>
            <a:ext cx="5515960" cy="4383578"/>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5000"/>
              </a:lnSpc>
              <a:buFont typeface="Arial" panose="020B0604020202020204" pitchFamily="34" charset="0"/>
              <a:buChar char="•"/>
            </a:pPr>
            <a:r>
              <a:rPr lang="en-US" sz="2000">
                <a:latin typeface="Calibri"/>
                <a:cs typeface="Calibri"/>
              </a:rPr>
              <a:t>Neha Diggikar, Campus Planning</a:t>
            </a:r>
            <a:endParaRPr lang="en-US" sz="2000" dirty="0">
              <a:latin typeface="Calibri"/>
              <a:cs typeface="Calibri"/>
            </a:endParaRPr>
          </a:p>
          <a:p>
            <a:pPr>
              <a:lnSpc>
                <a:spcPct val="85000"/>
              </a:lnSpc>
              <a:buFont typeface="Arial" panose="020B0604020202020204" pitchFamily="34" charset="0"/>
              <a:buChar char="•"/>
            </a:pPr>
            <a:r>
              <a:rPr lang="en-US" sz="2000">
                <a:latin typeface="Calibri"/>
                <a:cs typeface="Calibri"/>
              </a:rPr>
              <a:t>Douglas </a:t>
            </a:r>
            <a:r>
              <a:rPr lang="en-US" sz="2000" err="1">
                <a:latin typeface="Calibri"/>
                <a:cs typeface="Calibri"/>
              </a:rPr>
              <a:t>Dresknek</a:t>
            </a:r>
            <a:r>
              <a:rPr lang="en-US" sz="2000">
                <a:latin typeface="Calibri"/>
                <a:cs typeface="Calibri"/>
              </a:rPr>
              <a:t>, Environmental Health &amp; Safety</a:t>
            </a:r>
          </a:p>
          <a:p>
            <a:pPr>
              <a:lnSpc>
                <a:spcPct val="85000"/>
              </a:lnSpc>
              <a:buFont typeface="Arial" panose="020B0604020202020204" pitchFamily="34" charset="0"/>
              <a:buChar char="•"/>
            </a:pPr>
            <a:r>
              <a:rPr lang="en-US" sz="2000">
                <a:latin typeface="Calibri"/>
                <a:cs typeface="Calibri"/>
              </a:rPr>
              <a:t>Tracy Dudman, Campus Planning </a:t>
            </a:r>
            <a:endParaRPr lang="en-US">
              <a:cs typeface="Arial"/>
            </a:endParaRPr>
          </a:p>
          <a:p>
            <a:pPr>
              <a:lnSpc>
                <a:spcPct val="85000"/>
              </a:lnSpc>
              <a:buFont typeface="Arial" panose="020B0604020202020204" pitchFamily="34" charset="0"/>
              <a:buChar char="•"/>
            </a:pPr>
            <a:r>
              <a:rPr lang="en-US" sz="2000">
                <a:latin typeface="Calibri"/>
                <a:cs typeface="Calibri"/>
              </a:rPr>
              <a:t>Bruce Lanyon, Real Estate Services</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Sharon Priest, Campus Planning</a:t>
            </a:r>
          </a:p>
          <a:p>
            <a:pPr>
              <a:lnSpc>
                <a:spcPct val="85000"/>
              </a:lnSpc>
              <a:buFont typeface="Arial" panose="020B0604020202020204" pitchFamily="34" charset="0"/>
              <a:buChar char="•"/>
            </a:pPr>
            <a:r>
              <a:rPr lang="en-US" sz="2000" dirty="0">
                <a:latin typeface="Calibri"/>
                <a:cs typeface="Calibri"/>
              </a:rPr>
              <a:t>Jerome Sak, Budget &amp; Resource Management</a:t>
            </a:r>
          </a:p>
          <a:p>
            <a:pPr>
              <a:lnSpc>
                <a:spcPct val="85000"/>
              </a:lnSpc>
              <a:buFont typeface="Arial" panose="020B0604020202020204" pitchFamily="34" charset="0"/>
              <a:buChar char="•"/>
            </a:pPr>
            <a:r>
              <a:rPr lang="en-US" sz="2000" dirty="0">
                <a:latin typeface="Calibri" panose="020F0502020204030204" pitchFamily="34" charset="0"/>
                <a:cs typeface="Calibri" panose="020F0502020204030204" pitchFamily="34" charset="0"/>
              </a:rPr>
              <a:t>Kyle Smith, Business Intelligence</a:t>
            </a:r>
          </a:p>
          <a:p>
            <a:pPr>
              <a:lnSpc>
                <a:spcPct val="85000"/>
              </a:lnSpc>
              <a:buFont typeface="Arial" panose="020B0604020202020204" pitchFamily="34" charset="0"/>
              <a:buChar char="•"/>
            </a:pPr>
            <a:r>
              <a:rPr lang="en-US" sz="2000">
                <a:latin typeface="Calibri"/>
                <a:cs typeface="Calibri"/>
              </a:rPr>
              <a:t>John Watkins, Campus Design &amp; Construction</a:t>
            </a:r>
          </a:p>
          <a:p>
            <a:pPr>
              <a:lnSpc>
                <a:spcPct val="85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a:p>
            <a:pPr>
              <a:lnSpc>
                <a:spcPct val="60000"/>
              </a:lnSpc>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49730782"/>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660FE-F17F-9941-A942-59269B9B9B2E}"/>
              </a:ext>
            </a:extLst>
          </p:cNvPr>
          <p:cNvSpPr>
            <a:spLocks noGrp="1"/>
          </p:cNvSpPr>
          <p:nvPr>
            <p:ph type="title"/>
          </p:nvPr>
        </p:nvSpPr>
        <p:spPr>
          <a:xfrm>
            <a:off x="1022702" y="487039"/>
            <a:ext cx="8089901" cy="510909"/>
          </a:xfrm>
        </p:spPr>
        <p:txBody>
          <a:bodyPr/>
          <a:lstStyle/>
          <a:p>
            <a:r>
              <a:rPr lang="en-US" sz="3200" dirty="0">
                <a:latin typeface="Calibri" panose="020F0502020204030204" pitchFamily="34" charset="0"/>
                <a:cs typeface="Calibri" panose="020F0502020204030204" pitchFamily="34" charset="0"/>
              </a:rPr>
              <a:t>Faculty Space Review Committee Charter</a:t>
            </a:r>
            <a:endParaRPr lang="en-US" sz="3200" dirty="0">
              <a:highlight>
                <a:srgbClr val="FFFF00"/>
              </a:highlight>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C0510BD3-346A-954F-9F99-4135C6E0AFBC}"/>
              </a:ext>
            </a:extLst>
          </p:cNvPr>
          <p:cNvSpPr>
            <a:spLocks noGrp="1"/>
          </p:cNvSpPr>
          <p:nvPr>
            <p:ph idx="1"/>
          </p:nvPr>
        </p:nvSpPr>
        <p:spPr>
          <a:xfrm>
            <a:off x="973039" y="1631171"/>
            <a:ext cx="5122961" cy="4011502"/>
          </a:xfrm>
        </p:spPr>
        <p:txBody>
          <a:bodyPr vert="horz" wrap="square" lIns="91440" tIns="45720" rIns="91440" bIns="45720" rtlCol="0" anchor="t">
            <a:noAutofit/>
          </a:bodyPr>
          <a:lstStyle/>
          <a:p>
            <a:pPr marL="0" indent="0" fontAlgn="base">
              <a:buNone/>
            </a:pPr>
            <a:r>
              <a:rPr lang="en-US" sz="2000" b="1" dirty="0">
                <a:effectLst/>
                <a:latin typeface="Calibri" panose="020F0502020204030204" pitchFamily="34" charset="0"/>
              </a:rPr>
              <a:t>Charge and scope: </a:t>
            </a:r>
            <a:endParaRPr lang="en-US" sz="2000" b="1" dirty="0">
              <a:effectLst/>
            </a:endParaRPr>
          </a:p>
          <a:p>
            <a:pPr algn="l" rtl="0" fontAlgn="base">
              <a:buFont typeface="Arial" panose="020B0604020202020204" pitchFamily="34" charset="0"/>
              <a:buChar char="•"/>
            </a:pPr>
            <a:r>
              <a:rPr lang="en-US" sz="2000" b="0" dirty="0">
                <a:effectLst/>
                <a:latin typeface="Calibri" panose="020F0502020204030204" pitchFamily="34" charset="0"/>
              </a:rPr>
              <a:t>Review all research space usage at UCSF</a:t>
            </a:r>
          </a:p>
          <a:p>
            <a:pPr algn="l" rtl="0" fontAlgn="base">
              <a:buFont typeface="Arial" panose="020B0604020202020204" pitchFamily="34" charset="0"/>
              <a:buChar char="•"/>
            </a:pPr>
            <a:r>
              <a:rPr lang="en-US" sz="2000" b="0" dirty="0">
                <a:effectLst/>
                <a:latin typeface="Calibri"/>
                <a:cs typeface="Calibri"/>
              </a:rPr>
              <a:t>Advises the UCSF Space Committee, providing general guidance and specific recommendations to leadership for the most effective, efficient use of existing research space, assignment of new research space, and the need for additional space development as appropriate</a:t>
            </a:r>
            <a:endParaRPr lang="en-US" sz="2000" b="0" dirty="0">
              <a:effectLst/>
              <a:latin typeface="Calibri" panose="020F0502020204030204" pitchFamily="34" charset="0"/>
              <a:cs typeface="Calibri"/>
            </a:endParaRPr>
          </a:p>
          <a:p>
            <a:pPr algn="l" rtl="0" fontAlgn="base">
              <a:buFont typeface="Arial" panose="020B0604020202020204" pitchFamily="34" charset="0"/>
              <a:buChar char="•"/>
            </a:pPr>
            <a:r>
              <a:rPr lang="en-US" sz="2000" b="0" dirty="0">
                <a:effectLst/>
                <a:latin typeface="Calibri" panose="020F0502020204030204" pitchFamily="34" charset="0"/>
              </a:rPr>
              <a:t>Recommendations will be regularly discussed and finalized with the Space Committee</a:t>
            </a:r>
          </a:p>
          <a:p>
            <a:pPr algn="l" rtl="0" fontAlgn="base">
              <a:buFont typeface="Arial" panose="020B0604020202020204" pitchFamily="34" charset="0"/>
              <a:buChar char="•"/>
            </a:pPr>
            <a:endParaRPr lang="en-US" sz="2000" b="0" dirty="0">
              <a:effectLst/>
            </a:endParaRPr>
          </a:p>
          <a:p>
            <a:pP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DBD17EFA-5F18-8240-96C0-1F64918E928E}"/>
              </a:ext>
            </a:extLst>
          </p:cNvPr>
          <p:cNvSpPr>
            <a:spLocks noGrp="1"/>
          </p:cNvSpPr>
          <p:nvPr>
            <p:ph type="sldNum" sz="quarter" idx="4"/>
          </p:nvPr>
        </p:nvSpPr>
        <p:spPr/>
        <p:txBody>
          <a:bodyPr/>
          <a:lstStyle/>
          <a:p>
            <a:fld id="{7BCC8D0D-EAEC-449D-9161-023DFF90F2E2}" type="slidenum">
              <a:rPr lang="en-US" smtClean="0"/>
              <a:pPr/>
              <a:t>9</a:t>
            </a:fld>
            <a:endParaRPr lang="en-US" dirty="0"/>
          </a:p>
        </p:txBody>
      </p:sp>
      <p:sp>
        <p:nvSpPr>
          <p:cNvPr id="4" name="Footer Placeholder 3"/>
          <p:cNvSpPr>
            <a:spLocks noGrp="1"/>
          </p:cNvSpPr>
          <p:nvPr>
            <p:ph type="ftr" sz="quarter" idx="3"/>
          </p:nvPr>
        </p:nvSpPr>
        <p:spPr/>
        <p:txBody>
          <a:bodyPr/>
          <a:lstStyle/>
          <a:p>
            <a:r>
              <a:rPr lang="en-US"/>
              <a:t>UCSF Space Committee Overview</a:t>
            </a:r>
            <a:endParaRPr lang="en-US" dirty="0"/>
          </a:p>
        </p:txBody>
      </p:sp>
      <p:sp>
        <p:nvSpPr>
          <p:cNvPr id="5" name="Content Placeholder 2">
            <a:extLst>
              <a:ext uri="{FF2B5EF4-FFF2-40B4-BE49-F238E27FC236}">
                <a16:creationId xmlns:a16="http://schemas.microsoft.com/office/drawing/2014/main" id="{DD503961-AAD4-3AC0-1D84-70437DCE8FEF}"/>
              </a:ext>
            </a:extLst>
          </p:cNvPr>
          <p:cNvSpPr txBox="1">
            <a:spLocks/>
          </p:cNvSpPr>
          <p:nvPr/>
        </p:nvSpPr>
        <p:spPr>
          <a:xfrm>
            <a:off x="6356085" y="1642089"/>
            <a:ext cx="5122961" cy="4011502"/>
          </a:xfrm>
          <a:prstGeom prst="rect">
            <a:avLst/>
          </a:prstGeom>
        </p:spPr>
        <p:txBody>
          <a:bodyPr vert="horz" wrap="square" lIns="91440" tIns="45720" rIns="91440" bIns="45720" rtlCol="0" anchor="t">
            <a:noAutofit/>
          </a:bodyPr>
          <a:lstStyle>
            <a:lvl1pPr marL="168275" indent="-168275"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1pPr>
            <a:lvl2pPr marL="45720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2pPr>
            <a:lvl3pPr marL="742950"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smtClean="0">
                <a:solidFill>
                  <a:schemeClr val="tx1"/>
                </a:solidFill>
                <a:latin typeface="+mj-lt"/>
                <a:ea typeface="+mn-ea"/>
                <a:cs typeface="+mn-cs"/>
              </a:defRPr>
            </a:lvl3pPr>
            <a:lvl4pPr marL="1028700" indent="-228600" algn="l" defTabSz="914400" rtl="0" eaLnBrk="1" latinLnBrk="0" hangingPunct="1">
              <a:lnSpc>
                <a:spcPct val="90000"/>
              </a:lnSpc>
              <a:spcBef>
                <a:spcPts val="1400"/>
              </a:spcBef>
              <a:buClr>
                <a:schemeClr val="accent1"/>
              </a:buClr>
              <a:buFont typeface="Wingdings" panose="05000000000000000000" pitchFamily="2" charset="2"/>
              <a:buChar char="§"/>
              <a:defRPr lang="en-US" sz="2100" b="0" kern="1200" dirty="0" smtClean="0">
                <a:solidFill>
                  <a:schemeClr val="tx1"/>
                </a:solidFill>
                <a:latin typeface="+mj-lt"/>
                <a:ea typeface="+mn-ea"/>
                <a:cs typeface="+mn-cs"/>
              </a:defRPr>
            </a:lvl4pPr>
            <a:lvl5pPr marL="1312863" indent="-227013" algn="l" defTabSz="914400" rtl="0" eaLnBrk="1" latinLnBrk="0" hangingPunct="1">
              <a:lnSpc>
                <a:spcPct val="90000"/>
              </a:lnSpc>
              <a:spcBef>
                <a:spcPts val="1400"/>
              </a:spcBef>
              <a:buClr>
                <a:schemeClr val="accent1"/>
              </a:buClr>
              <a:buFont typeface="Arial" panose="020B0604020202020204" pitchFamily="34" charset="0"/>
              <a:buChar char="•"/>
              <a:defRPr lang="en-US" sz="2100" b="0" kern="1200" dirty="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000" b="1" dirty="0">
                <a:latin typeface="Calibri" panose="020F0502020204030204" pitchFamily="34" charset="0"/>
              </a:rPr>
              <a:t>Committee activities: </a:t>
            </a:r>
            <a:endParaRPr lang="en-US" sz="2000" b="1" dirty="0"/>
          </a:p>
          <a:p>
            <a:pPr fontAlgn="base">
              <a:buFont typeface="Arial" panose="020B0604020202020204" pitchFamily="34" charset="0"/>
              <a:buChar char="•"/>
            </a:pPr>
            <a:r>
              <a:rPr lang="en-US" sz="2000" dirty="0">
                <a:latin typeface="Calibri"/>
                <a:cs typeface="Calibri"/>
              </a:rPr>
              <a:t>Review space data and metrics that assess space usage, analyze usage of existing research space and plans for new space</a:t>
            </a:r>
          </a:p>
          <a:p>
            <a:pPr fontAlgn="base">
              <a:buFont typeface="Arial" panose="020B0604020202020204" pitchFamily="34" charset="0"/>
              <a:buChar char="•"/>
            </a:pPr>
            <a:r>
              <a:rPr lang="en-US" sz="2000" dirty="0">
                <a:latin typeface="Calibri"/>
                <a:cs typeface="Calibri"/>
              </a:rPr>
              <a:t>Conduct space reviews, including walk-throughs</a:t>
            </a:r>
          </a:p>
          <a:p>
            <a:pPr fontAlgn="base">
              <a:buFont typeface="Arial" panose="020B0604020202020204" pitchFamily="34" charset="0"/>
              <a:buChar char="•"/>
            </a:pPr>
            <a:r>
              <a:rPr lang="en-US" sz="2000" dirty="0">
                <a:latin typeface="Calibri"/>
                <a:cs typeface="Calibri"/>
              </a:rPr>
              <a:t>Review space data with relevant department contact</a:t>
            </a:r>
          </a:p>
          <a:p>
            <a:pPr fontAlgn="base">
              <a:buFont typeface="Arial" panose="020B0604020202020204" pitchFamily="34" charset="0"/>
              <a:buChar char="•"/>
            </a:pPr>
            <a:r>
              <a:rPr lang="en-US" sz="2000" dirty="0">
                <a:latin typeface="Calibri"/>
                <a:cs typeface="Calibri"/>
              </a:rPr>
              <a:t>Develop recommendations to be reviewed for approval by the Space Committee</a:t>
            </a:r>
          </a:p>
          <a:p>
            <a:pPr>
              <a:buFont typeface="Arial" panose="020B0604020202020204" pitchFamily="34" charset="0"/>
              <a:buChar char="•"/>
            </a:pPr>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49312419"/>
      </p:ext>
    </p:extLst>
  </p:cSld>
  <p:clrMapOvr>
    <a:masterClrMapping/>
  </p:clrMapOvr>
  <p:transition>
    <p:fade/>
  </p:transition>
</p:sld>
</file>

<file path=ppt/theme/theme1.xml><?xml version="1.0" encoding="utf-8"?>
<a:theme xmlns:a="http://schemas.openxmlformats.org/drawingml/2006/main" name="UCSF PPT Templat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2.xml><?xml version="1.0" encoding="utf-8"?>
<a:theme xmlns:a="http://schemas.openxmlformats.org/drawingml/2006/main" name="UCSF PPT Template-Blue">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3.xml><?xml version="1.0" encoding="utf-8"?>
<a:theme xmlns:a="http://schemas.openxmlformats.org/drawingml/2006/main" name="UCSF PPT Template-Blue Bar">
  <a:themeElements>
    <a:clrScheme name="UCSF 1">
      <a:dk1>
        <a:srgbClr val="052049"/>
      </a:dk1>
      <a:lt1>
        <a:sysClr val="window" lastClr="FFFFFF"/>
      </a:lt1>
      <a:dk2>
        <a:srgbClr val="052049"/>
      </a:dk2>
      <a:lt2>
        <a:srgbClr val="FFFFFF"/>
      </a:lt2>
      <a:accent1>
        <a:srgbClr val="052049"/>
      </a:accent1>
      <a:accent2>
        <a:srgbClr val="178CCB"/>
      </a:accent2>
      <a:accent3>
        <a:srgbClr val="18A3AC"/>
      </a:accent3>
      <a:accent4>
        <a:srgbClr val="90BD31"/>
      </a:accent4>
      <a:accent5>
        <a:srgbClr val="EC1848"/>
      </a:accent5>
      <a:accent6>
        <a:srgbClr val="F48024"/>
      </a:accent6>
      <a:hlink>
        <a:srgbClr val="178CCB"/>
      </a:hlink>
      <a:folHlink>
        <a:srgbClr val="5F5F5F"/>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19050" algn="ctr">
          <a:noFill/>
          <a:miter lim="800000"/>
          <a:headEnd/>
          <a:tailEnd/>
        </a:ln>
      </a:spPr>
      <a:bodyPr wrap="none" rtlCol="0" anchor="ctr"/>
      <a:lstStyle>
        <a:defPPr algn="ctr">
          <a:lnSpc>
            <a:spcPct val="90000"/>
          </a:lnSpc>
          <a:defRPr sz="1600" b="1" dirty="0" err="1" smtClean="0">
            <a:solidFill>
              <a:schemeClr val="bg1"/>
            </a:solidFill>
            <a:latin typeface="+mj-lt"/>
          </a:defRPr>
        </a:defPPr>
      </a:lstStyle>
    </a:spDef>
    <a:lnDef>
      <a:spPr>
        <a:ln w="28575">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bwMode="auto">
        <a:noFill/>
        <a:ln w="19050" algn="ctr">
          <a:noFill/>
          <a:miter lim="800000"/>
          <a:headEnd/>
          <a:tailEnd/>
        </a:ln>
      </a:spPr>
      <a:bodyPr wrap="square" lIns="0" tIns="0" rIns="0" bIns="0" rtlCol="0">
        <a:spAutoFit/>
      </a:bodyPr>
      <a:lstStyle>
        <a:defPPr>
          <a:defRPr sz="2000" dirty="0" err="1" smtClean="0"/>
        </a:defPPr>
      </a:lstStyle>
    </a:txDef>
  </a:objectDefaults>
  <a:extraClrSchemeLst/>
</a:theme>
</file>

<file path=ppt/theme/theme4.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Coalesse Palette">
      <a:dk1>
        <a:sysClr val="windowText" lastClr="000000"/>
      </a:dk1>
      <a:lt1>
        <a:sysClr val="window" lastClr="FFFFFF"/>
      </a:lt1>
      <a:dk2>
        <a:srgbClr val="342B2A"/>
      </a:dk2>
      <a:lt2>
        <a:srgbClr val="DAD6CB"/>
      </a:lt2>
      <a:accent1>
        <a:srgbClr val="E55302"/>
      </a:accent1>
      <a:accent2>
        <a:srgbClr val="5F3032"/>
      </a:accent2>
      <a:accent3>
        <a:srgbClr val="005774"/>
      </a:accent3>
      <a:accent4>
        <a:srgbClr val="9BA03C"/>
      </a:accent4>
      <a:accent5>
        <a:srgbClr val="34AA71"/>
      </a:accent5>
      <a:accent6>
        <a:srgbClr val="F3BD48"/>
      </a:accent6>
      <a:hlink>
        <a:srgbClr val="34AA71"/>
      </a:hlink>
      <a:folHlink>
        <a:srgbClr val="8C8C8C"/>
      </a:folHlink>
    </a:clrScheme>
    <a:fontScheme name="Coalesse">
      <a:majorFont>
        <a:latin typeface="Arial"/>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9BFD5D484ED57438231C5F4848B6EC7" ma:contentTypeVersion="0" ma:contentTypeDescription="Create a new document." ma:contentTypeScope="" ma:versionID="48808eaeca51724a2208bf8797897858">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B48DB2A-A2BB-49B9-B517-04CB45F2482A}">
  <ds:schemaRefs>
    <ds:schemaRef ds:uri="http://purl.org/dc/terms/"/>
    <ds:schemaRef ds:uri="http://www.w3.org/XML/1998/namespace"/>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2006/metadata/properties"/>
  </ds:schemaRefs>
</ds:datastoreItem>
</file>

<file path=customXml/itemProps2.xml><?xml version="1.0" encoding="utf-8"?>
<ds:datastoreItem xmlns:ds="http://schemas.openxmlformats.org/officeDocument/2006/customXml" ds:itemID="{E5686649-89C0-47C3-BB59-3DECE68F34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8A51949-CE2D-4D1D-81B7-CD96A131197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UCSF PPT Template</Template>
  <TotalTime>13907</TotalTime>
  <Words>1077</Words>
  <Application>Microsoft Office PowerPoint</Application>
  <PresentationFormat>Widescreen</PresentationFormat>
  <Paragraphs>178</Paragraphs>
  <Slides>11</Slides>
  <Notes>3</Notes>
  <HiddenSlides>0</HiddenSlides>
  <MMClips>0</MMClips>
  <ScaleCrop>false</ScaleCrop>
  <HeadingPairs>
    <vt:vector size="4" baseType="variant">
      <vt:variant>
        <vt:lpstr>Theme</vt:lpstr>
      </vt:variant>
      <vt:variant>
        <vt:i4>3</vt:i4>
      </vt:variant>
      <vt:variant>
        <vt:lpstr>Slide Titles</vt:lpstr>
      </vt:variant>
      <vt:variant>
        <vt:i4>11</vt:i4>
      </vt:variant>
    </vt:vector>
  </HeadingPairs>
  <TitlesOfParts>
    <vt:vector size="14" baseType="lpstr">
      <vt:lpstr>UCSF PPT Template</vt:lpstr>
      <vt:lpstr>UCSF PPT Template-Blue</vt:lpstr>
      <vt:lpstr>UCSF PPT Template-Blue Bar</vt:lpstr>
      <vt:lpstr>UCSF Space Committee Overview </vt:lpstr>
      <vt:lpstr>Agenda</vt:lpstr>
      <vt:lpstr>UCSF Space Governance</vt:lpstr>
      <vt:lpstr>PowerPoint Presentation</vt:lpstr>
      <vt:lpstr>UCSF Space Committee Charter</vt:lpstr>
      <vt:lpstr>Space Committee Membership </vt:lpstr>
      <vt:lpstr>Space Work Group Charter</vt:lpstr>
      <vt:lpstr>Space Work Group Membership</vt:lpstr>
      <vt:lpstr>Faculty Space Review Committee Charter</vt:lpstr>
      <vt:lpstr>Faculty Space Review Committee Membership </vt:lpstr>
      <vt:lpstr>PowerPoint Presentation</vt:lpstr>
    </vt:vector>
  </TitlesOfParts>
  <Company>UCSF</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UCSF Presentation Template</dc:title>
  <dc:subject>Presentation Template</dc:subject>
  <dc:creator>Derek MacDavid</dc:creator>
  <dc:description>Derek MacDavid | derek@bigpicdesign.com</dc:description>
  <cp:lastModifiedBy>Murasaki, Alicia</cp:lastModifiedBy>
  <cp:revision>547</cp:revision>
  <cp:lastPrinted>2019-11-08T18:47:45Z</cp:lastPrinted>
  <dcterms:created xsi:type="dcterms:W3CDTF">2012-05-07T17:59:34Z</dcterms:created>
  <dcterms:modified xsi:type="dcterms:W3CDTF">2023-08-31T23:59:12Z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0x01010009BFD5D484ED57438231C5F4848B6EC7</vt:lpwstr>
  </property>
</Properties>
</file>