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48" r:id="rId1"/>
    <p:sldMasterId id="2147490137" r:id="rId2"/>
    <p:sldMasterId id="2147490141" r:id="rId3"/>
    <p:sldMasterId id="2147490148" r:id="rId4"/>
  </p:sldMasterIdLst>
  <p:notesMasterIdLst>
    <p:notesMasterId r:id="rId43"/>
  </p:notesMasterIdLst>
  <p:handoutMasterIdLst>
    <p:handoutMasterId r:id="rId44"/>
  </p:handoutMasterIdLst>
  <p:sldIdLst>
    <p:sldId id="276" r:id="rId5"/>
    <p:sldId id="2141411345" r:id="rId6"/>
    <p:sldId id="261" r:id="rId7"/>
    <p:sldId id="262" r:id="rId8"/>
    <p:sldId id="2141411400" r:id="rId9"/>
    <p:sldId id="271" r:id="rId10"/>
    <p:sldId id="289" r:id="rId11"/>
    <p:sldId id="2141411353" r:id="rId12"/>
    <p:sldId id="2141411365" r:id="rId13"/>
    <p:sldId id="2141411320" r:id="rId14"/>
    <p:sldId id="2141411350" r:id="rId15"/>
    <p:sldId id="1886" r:id="rId16"/>
    <p:sldId id="1916" r:id="rId17"/>
    <p:sldId id="1902" r:id="rId18"/>
    <p:sldId id="2141411385" r:id="rId19"/>
    <p:sldId id="1905" r:id="rId20"/>
    <p:sldId id="2141411367" r:id="rId21"/>
    <p:sldId id="2141411388" r:id="rId22"/>
    <p:sldId id="2141411386" r:id="rId23"/>
    <p:sldId id="2141411387" r:id="rId24"/>
    <p:sldId id="2141411389" r:id="rId25"/>
    <p:sldId id="2141411390" r:id="rId26"/>
    <p:sldId id="2141411371" r:id="rId27"/>
    <p:sldId id="2141411391" r:id="rId28"/>
    <p:sldId id="2141411392" r:id="rId29"/>
    <p:sldId id="2141411394" r:id="rId30"/>
    <p:sldId id="2141411393" r:id="rId31"/>
    <p:sldId id="2141411395" r:id="rId32"/>
    <p:sldId id="2141411396" r:id="rId33"/>
    <p:sldId id="2141411399" r:id="rId34"/>
    <p:sldId id="2141411374" r:id="rId35"/>
    <p:sldId id="2141411397" r:id="rId36"/>
    <p:sldId id="1904" r:id="rId37"/>
    <p:sldId id="2141411357" r:id="rId38"/>
    <p:sldId id="1914" r:id="rId39"/>
    <p:sldId id="2141411378" r:id="rId40"/>
    <p:sldId id="2141411398" r:id="rId41"/>
    <p:sldId id="2141411380" r:id="rId42"/>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959AE0-9FB8-FA62-A3E7-EE9417F9094F}" name="Van Loon, Katherine" initials="VK" userId="S::katherine.vanloon@ucsf.edu::e174f03f-800e-431d-adf0-4be04c0f55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shworth, Alan" initials="AA" lastIdx="25" clrIdx="0"/>
  <p:cmAuthor id="2" name="Ashworth, Alan" initials="AA [2]" lastIdx="1" clrIdx="1"/>
  <p:cmAuthor id="3" name="Ashworth, Alan" initials="AA [3]" lastIdx="1" clrIdx="2"/>
  <p:cmAuthor id="4" name="Ashworth, Alan" initials="AA [4]" lastIdx="1" clrIdx="3"/>
  <p:cmAuthor id="5" name="Ashworth, Alan" initials="AA [5]" lastIdx="1" clrIdx="4"/>
  <p:cmAuthor id="6" name="Ashworth, Alan" initials="AA [6]" lastIdx="1" clrIdx="5"/>
  <p:cmAuthor id="7" name="Ashworth, Alan" initials="AA [7]" lastIdx="1" clrIdx="6"/>
  <p:cmAuthor id="8" name="Bank, Erin" initials="BE" lastIdx="12" clrIdx="7"/>
  <p:cmAuthor id="9" name="Bank, Erin" initials="BE [2]" lastIdx="1" clrIdx="8"/>
  <p:cmAuthor id="10" name="Bank, Erin" initials="BE [3]" lastIdx="1" clrIdx="9"/>
  <p:cmAuthor id="11" name="Bank, Erin" initials="BE [4]" lastIdx="1" clrIdx="10"/>
  <p:cmAuthor id="12" name="Bank, Erin" initials="BE [5]" lastIdx="1" clrIdx="11"/>
  <p:cmAuthor id="13" name="Bank, Erin" initials="BE [6]" lastIdx="1" clrIdx="12"/>
  <p:cmAuthor id="14" name="Bank, Erin" initials="BE [7]" lastIdx="1" clrIdx="13"/>
  <p:cmAuthor id="15" name="Bank, Erin" initials="BE [8]" lastIdx="1" clrIdx="14"/>
  <p:cmAuthor id="16" name="Bank, Erin" initials="BE [8] [2]" lastIdx="1" clrIdx="15"/>
  <p:cmAuthor id="17" name="Bank, Erin" initials="BE [9]" lastIdx="1" clrIdx="16"/>
  <p:cmAuthor id="18" name="Bank, Erin" initials="BE [10]" lastIdx="1" clrIdx="17"/>
  <p:cmAuthor id="19" name="Microsoft Office User" initials="Office" lastIdx="2" clrIdx="18"/>
  <p:cmAuthor id="20" name="Gehrman, Karen" initials="GK [4] [2]" lastIdx="1" clrIdx="19"/>
  <p:cmAuthor id="21" name="Gehrman, Karen" initials="GK" lastIdx="5" clrIdx="20"/>
  <p:cmAuthor id="22" name="Sibley, Amanda N" initials="SAN" lastIdx="2" clrIdx="21">
    <p:extLst>
      <p:ext uri="{19B8F6BF-5375-455C-9EA6-DF929625EA0E}">
        <p15:presenceInfo xmlns:p15="http://schemas.microsoft.com/office/powerpoint/2012/main" userId="S::amanda.sibley@ucsf.edu::a95f1782-cb3c-48ff-ad55-b6d2d2c0e8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87A00"/>
    <a:srgbClr val="336699"/>
    <a:srgbClr val="052049"/>
    <a:srgbClr val="78A742"/>
    <a:srgbClr val="333399"/>
    <a:srgbClr val="716FB2"/>
    <a:srgbClr val="407700"/>
    <a:srgbClr val="F5EFFC"/>
    <a:srgbClr val="D5FD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C0AB4-3F1B-4391-987C-5CFB77349911}" v="795" dt="2022-03-16T00:37:49.487"/>
    <p1510:client id="{6D608B48-9507-6542-BD0D-A264554FC598}" v="363" dt="2022-03-16T19:01:15.590"/>
    <p1510:client id="{B319990E-8FC6-0443-34A5-BA647D023E41}" v="270" dt="2022-03-16T21:14:24.3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24"/>
  </p:normalViewPr>
  <p:slideViewPr>
    <p:cSldViewPr snapToGrid="0">
      <p:cViewPr varScale="1">
        <p:scale>
          <a:sx n="85" d="100"/>
          <a:sy n="85" d="100"/>
        </p:scale>
        <p:origin x="192" y="28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A31BFA6-8E17-8343-9555-721DC48E806C}" type="slidenum">
              <a:rPr lang="en-US" smtClean="0"/>
              <a:t>‹#›</a:t>
            </a:fld>
            <a:endParaRPr lang="en-US"/>
          </a:p>
        </p:txBody>
      </p:sp>
    </p:spTree>
    <p:extLst>
      <p:ext uri="{BB962C8B-B14F-4D97-AF65-F5344CB8AC3E}">
        <p14:creationId xmlns:p14="http://schemas.microsoft.com/office/powerpoint/2010/main" val="983946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0F111673-816D-794F-845F-64A25BC36376}" type="datetimeFigureOut">
              <a:rPr lang="en-US" smtClean="0"/>
              <a:t>3/17/2022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061C2224-74BE-4843-8EA4-542625F9A5BB}" type="slidenum">
              <a:rPr lang="en-US" smtClean="0"/>
              <a:t>‹#›</a:t>
            </a:fld>
            <a:endParaRPr lang="en-US"/>
          </a:p>
        </p:txBody>
      </p:sp>
    </p:spTree>
    <p:extLst>
      <p:ext uri="{BB962C8B-B14F-4D97-AF65-F5344CB8AC3E}">
        <p14:creationId xmlns:p14="http://schemas.microsoft.com/office/powerpoint/2010/main" val="316297889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links.info.fortune.com/u/click?_t=5c2d888702774d17aa3d0350287b6d73&amp;_m=fcc961b8769b43d794982d16366065f4&amp;_e=HiZ4qEDGXLz68nSRmuGrvCSwyipL5puUaPBd4LlY9g8gfjalHvpds72sXFaJE--NYMH_s04s2auEbKVDJuwp0OGcShyfvcRfqkkDNyLiEXBS3pLQFVUEdIwjxkS0x3VKgv1foW7A0N6NNrWPsAOHQJTjntH5jR-wYJrr64c_xw41PxB0BEiB0IaJzt-zr_0r80jW9YKERsiwJYylxvEyEdCHuJZb1hZwbvL2wAcNaRm_kO7Wky4EmrClKU1F7Omjkf7-GpEUuvVLkPv_8rex8KTMBu5GPWrc9ADJC_nfprQiabNrgSwrBMkpLc2uvE4W-kmjDR-Siftbg3-68zQwqrDKvFOEPU0DxfimfxIwuyCkBIF5BOwg-NouIcVePkPa5-obV62cSYy_cd_esb3UCQRN-dvXlwg-JD9VMp0_r_Zw-uTqjb0HQNGKVBsCldcAAJeGZH5qCPxG_L8K1cMzf1I_mxbE0SP8mtkk3EsxvQ2nQRMtU8e2YvBE6vATEWyANDDB61jy_QgUK9SLwNVj3g%3D%3D"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gh.bmj.com/content/5/7/e002922" TargetMode="External"/><Relationship Id="rId5" Type="http://schemas.openxmlformats.org/officeDocument/2006/relationships/hyperlink" Target="http://links.info.fortune.com/u/click?_t=5c2d888702774d17aa3d0350287b6d73&amp;_m=fcc961b8769b43d794982d16366065f4&amp;_e=HiZ4qEDGXLz68nSRmuGrvCSwyipL5puUaPBd4LlY9g_7Y4qLvV6OD9Xgbwhro5oY9eowvv6rFnbY7_QjmGbV24s-N3eLUbOGbf2iVKhQNn_EzuOW0-xr3S9sS32d1cdPPLMuxbDZEuTsnS4XJK1EAHGjokPsBzydZsXLTFDk7ySKViV5Qtf41yrtRWLOQxbIZgflfIQOSlW-HbTIgeaUM1ZIGvZZuubWF9C8Ve1qo6V8mAGC5kV_2HIj7LHFKjJODC5U_jurM0Xs9zQsnHQM9nYqhlo7LOsdwP0EZocLASuWkfwiqgbtnrtIK133lKWCcEUiRZ8bSnsV3WAbOnMUa58kzcQs1UA5n4s13sDEHzAyXCZgVZFvkQGLZpiq6edhks3N7SLL_dY5WZHmtdpWuGj2AgR3oxTZYSOZPka9oyvZaGR-dDFQ_VDPd8u5l6QXnT9MRIZ6aQsDiZL3qM4iIueLPyRT8ArqKT1DZkS0LNNDtSy3kr3bhXpOIzCnHgZv" TargetMode="External"/><Relationship Id="rId4" Type="http://schemas.openxmlformats.org/officeDocument/2006/relationships/hyperlink" Target="http://links.info.fortune.com/u/click?_t=5c2d888702774d17aa3d0350287b6d73&amp;_m=fcc961b8769b43d794982d16366065f4&amp;_e=HiZ4qEDGXLz68nSRmuGrvCSwyipL5puUaPBd4LlY9g-Nq7NfAdPAVW4kQgOVro1Ic5b5-AjUuR29AZl-oVRonzvOQkO5rrnRerPBFNDVZ-yMsPhI1vpgXL27uey2E5ywsgBMKxCPbAkAsSOgWd687q4RfQJ9DNA3fYqivZ8YHL2V8UM0-oa0dgrgPk50tgsQurFW370WO6etVxzYkgShKULS40JRjEDWCXh45LAZynUhFrUUvxZoengcjbzNNNRz6R969PJI9R3fHBbWkRPanfAgSo7DQYxtm5xuMDzEq_ae_MGUDYKxjY51kyAevs5Eshzu5Vzf-uAmXcrlBbP7euWMTOMkJV7hEDOuTEQeBrfV8E_9_mrhSbgF7I8ZnDtNS05Z-51B8ar3Xi-bmCuS22tnmazd_94vuZWVrY2CS8EpC7c1T0uAXd5X_KWfGsbnIvlFFSA-y5Vp6stlxCrQIg%3D%3D"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2</a:t>
            </a:fld>
            <a:endParaRPr lang="en-US"/>
          </a:p>
        </p:txBody>
      </p:sp>
    </p:spTree>
    <p:extLst>
      <p:ext uri="{BB962C8B-B14F-4D97-AF65-F5344CB8AC3E}">
        <p14:creationId xmlns:p14="http://schemas.microsoft.com/office/powerpoint/2010/main" val="764683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Pearson Chi-square – to look for differences in distribution between men and women. Used this in tables as it makes fewer assumptions than in Kendall’s Tau. Shows difference in distribution but not implying difference on directionality</a:t>
            </a:r>
          </a:p>
          <a:p>
            <a:r>
              <a:rPr lang="en-US"/>
              <a:t>Kendall’s Tau - to examine ordered strength of relationship – for ordinal data </a:t>
            </a:r>
          </a:p>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13</a:t>
            </a:fld>
            <a:endParaRPr lang="en-US"/>
          </a:p>
        </p:txBody>
      </p:sp>
    </p:spTree>
    <p:extLst>
      <p:ext uri="{BB962C8B-B14F-4D97-AF65-F5344CB8AC3E}">
        <p14:creationId xmlns:p14="http://schemas.microsoft.com/office/powerpoint/2010/main" val="237623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14</a:t>
            </a:fld>
            <a:endParaRPr lang="en-US"/>
          </a:p>
        </p:txBody>
      </p:sp>
    </p:spTree>
    <p:extLst>
      <p:ext uri="{BB962C8B-B14F-4D97-AF65-F5344CB8AC3E}">
        <p14:creationId xmlns:p14="http://schemas.microsoft.com/office/powerpoint/2010/main" val="941909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15</a:t>
            </a:fld>
            <a:endParaRPr lang="en-US"/>
          </a:p>
        </p:txBody>
      </p:sp>
    </p:spTree>
    <p:extLst>
      <p:ext uri="{BB962C8B-B14F-4D97-AF65-F5344CB8AC3E}">
        <p14:creationId xmlns:p14="http://schemas.microsoft.com/office/powerpoint/2010/main" val="1940555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16</a:t>
            </a:fld>
            <a:endParaRPr lang="en-US"/>
          </a:p>
        </p:txBody>
      </p:sp>
    </p:spTree>
    <p:extLst>
      <p:ext uri="{BB962C8B-B14F-4D97-AF65-F5344CB8AC3E}">
        <p14:creationId xmlns:p14="http://schemas.microsoft.com/office/powerpoint/2010/main" val="2891096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17</a:t>
            </a:fld>
            <a:endParaRPr lang="en-US"/>
          </a:p>
        </p:txBody>
      </p:sp>
    </p:spTree>
    <p:extLst>
      <p:ext uri="{BB962C8B-B14F-4D97-AF65-F5344CB8AC3E}">
        <p14:creationId xmlns:p14="http://schemas.microsoft.com/office/powerpoint/2010/main" val="3224481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18</a:t>
            </a:fld>
            <a:endParaRPr lang="en-US"/>
          </a:p>
        </p:txBody>
      </p:sp>
    </p:spTree>
    <p:extLst>
      <p:ext uri="{BB962C8B-B14F-4D97-AF65-F5344CB8AC3E}">
        <p14:creationId xmlns:p14="http://schemas.microsoft.com/office/powerpoint/2010/main" val="4253060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19</a:t>
            </a:fld>
            <a:endParaRPr lang="en-US"/>
          </a:p>
        </p:txBody>
      </p:sp>
    </p:spTree>
    <p:extLst>
      <p:ext uri="{BB962C8B-B14F-4D97-AF65-F5344CB8AC3E}">
        <p14:creationId xmlns:p14="http://schemas.microsoft.com/office/powerpoint/2010/main" val="201288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20</a:t>
            </a:fld>
            <a:endParaRPr lang="en-US"/>
          </a:p>
        </p:txBody>
      </p:sp>
    </p:spTree>
    <p:extLst>
      <p:ext uri="{BB962C8B-B14F-4D97-AF65-F5344CB8AC3E}">
        <p14:creationId xmlns:p14="http://schemas.microsoft.com/office/powerpoint/2010/main" val="1725622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21</a:t>
            </a:fld>
            <a:endParaRPr lang="en-US"/>
          </a:p>
        </p:txBody>
      </p:sp>
    </p:spTree>
    <p:extLst>
      <p:ext uri="{BB962C8B-B14F-4D97-AF65-F5344CB8AC3E}">
        <p14:creationId xmlns:p14="http://schemas.microsoft.com/office/powerpoint/2010/main" val="333036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22</a:t>
            </a:fld>
            <a:endParaRPr lang="en-US"/>
          </a:p>
        </p:txBody>
      </p:sp>
    </p:spTree>
    <p:extLst>
      <p:ext uri="{BB962C8B-B14F-4D97-AF65-F5344CB8AC3E}">
        <p14:creationId xmlns:p14="http://schemas.microsoft.com/office/powerpoint/2010/main" val="4104423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9651a6e5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79651a6e52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Bridget</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This data by LeanIn.org and McKinsey demonstrating the attrition of women as you move “up” the typical corporate ladder</a:t>
            </a:r>
            <a:endParaRPr/>
          </a:p>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The same happens in STEM professions, including academia, research and medicine. Women, especially women with young families, leave the pipeline faster than men and often within 5 years of launching their careers.</a:t>
            </a:r>
            <a:endParaRPr/>
          </a:p>
          <a:p>
            <a:pPr marL="0" marR="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So, it’s not just that women are underrepresented at the highest levels, they are underrepresented increasingly at each career stage along the way</a:t>
            </a:r>
            <a:endParaRPr sz="12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200"/>
              <a:buFont typeface="Calibri"/>
              <a:buNone/>
            </a:pPr>
            <a:endParaRPr/>
          </a:p>
        </p:txBody>
      </p:sp>
      <p:sp>
        <p:nvSpPr>
          <p:cNvPr id="151" name="Google Shape;151;g79651a6e52_0_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9138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r>
              <a:rPr lang="en-US" sz="2000"/>
              <a:t>Common key themes in the write in responses included:</a:t>
            </a:r>
          </a:p>
          <a:p>
            <a:pPr marL="800100" lvl="1" indent="-342900">
              <a:lnSpc>
                <a:spcPct val="150000"/>
              </a:lnSpc>
              <a:buFontTx/>
              <a:buChar char="-"/>
            </a:pPr>
            <a:r>
              <a:rPr lang="en-US" sz="2000"/>
              <a:t>A culture of over-work </a:t>
            </a:r>
          </a:p>
          <a:p>
            <a:pPr marL="800100" lvl="1" indent="-342900">
              <a:lnSpc>
                <a:spcPct val="150000"/>
              </a:lnSpc>
              <a:buFontTx/>
              <a:buChar char="-"/>
            </a:pPr>
            <a:r>
              <a:rPr lang="en-US" sz="2000"/>
              <a:t>Little priority given to work/life balance</a:t>
            </a:r>
          </a:p>
          <a:p>
            <a:pPr marL="800100" lvl="1" indent="-342900">
              <a:lnSpc>
                <a:spcPct val="150000"/>
              </a:lnSpc>
              <a:buFontTx/>
              <a:buChar char="-"/>
            </a:pPr>
            <a:r>
              <a:rPr lang="en-US" sz="2000"/>
              <a:t>Lack of appreciation for factors that may contribute to work/life balance such as administrative support</a:t>
            </a:r>
          </a:p>
          <a:p>
            <a:pPr marL="800100" lvl="1" indent="-342900">
              <a:lnSpc>
                <a:spcPct val="150000"/>
              </a:lnSpc>
              <a:buFontTx/>
              <a:buChar char="-"/>
            </a:pPr>
            <a:r>
              <a:rPr lang="en-US" sz="2000"/>
              <a:t>Need to set up coverage on one’s own for family leave and conversely, those without caregiving responsibilities being asked to take on more work </a:t>
            </a:r>
          </a:p>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23</a:t>
            </a:fld>
            <a:endParaRPr lang="en-US"/>
          </a:p>
        </p:txBody>
      </p:sp>
    </p:spTree>
    <p:extLst>
      <p:ext uri="{BB962C8B-B14F-4D97-AF65-F5344CB8AC3E}">
        <p14:creationId xmlns:p14="http://schemas.microsoft.com/office/powerpoint/2010/main" val="1596371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r>
              <a:rPr lang="en-US" sz="2000"/>
              <a:t>Common key themes in the write in responses included:</a:t>
            </a:r>
          </a:p>
          <a:p>
            <a:pPr marL="800100" lvl="1" indent="-342900">
              <a:lnSpc>
                <a:spcPct val="150000"/>
              </a:lnSpc>
              <a:buFontTx/>
              <a:buChar char="-"/>
            </a:pPr>
            <a:r>
              <a:rPr lang="en-US" sz="2000"/>
              <a:t>A culture of over-work </a:t>
            </a:r>
          </a:p>
          <a:p>
            <a:pPr marL="800100" lvl="1" indent="-342900">
              <a:lnSpc>
                <a:spcPct val="150000"/>
              </a:lnSpc>
              <a:buFontTx/>
              <a:buChar char="-"/>
            </a:pPr>
            <a:r>
              <a:rPr lang="en-US" sz="2000"/>
              <a:t>Little priority given to work/life balance</a:t>
            </a:r>
          </a:p>
          <a:p>
            <a:pPr marL="800100" lvl="1" indent="-342900">
              <a:lnSpc>
                <a:spcPct val="150000"/>
              </a:lnSpc>
              <a:buFontTx/>
              <a:buChar char="-"/>
            </a:pPr>
            <a:r>
              <a:rPr lang="en-US" sz="2000"/>
              <a:t>Lack of appreciation for factors that may contribute to work/life balance such as administrative support</a:t>
            </a:r>
          </a:p>
          <a:p>
            <a:pPr marL="800100" lvl="1" indent="-342900">
              <a:lnSpc>
                <a:spcPct val="150000"/>
              </a:lnSpc>
              <a:buFontTx/>
              <a:buChar char="-"/>
            </a:pPr>
            <a:r>
              <a:rPr lang="en-US" sz="2000"/>
              <a:t>Need to set up coverage on one’s own for family leave and conversely, those without caregiving responsibilities being asked to take on more work </a:t>
            </a:r>
          </a:p>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24</a:t>
            </a:fld>
            <a:endParaRPr lang="en-US"/>
          </a:p>
        </p:txBody>
      </p:sp>
    </p:spTree>
    <p:extLst>
      <p:ext uri="{BB962C8B-B14F-4D97-AF65-F5344CB8AC3E}">
        <p14:creationId xmlns:p14="http://schemas.microsoft.com/office/powerpoint/2010/main" val="3215771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50000"/>
              </a:lnSpc>
              <a:buFont typeface="Arial" panose="020B0604020202020204" pitchFamily="34" charset="0"/>
              <a:buChar char="•"/>
            </a:pPr>
            <a:r>
              <a:rPr lang="en-US" sz="2000"/>
              <a:t>Common key themes in the write in responses included:</a:t>
            </a:r>
          </a:p>
          <a:p>
            <a:pPr marL="800100" lvl="1" indent="-342900">
              <a:lnSpc>
                <a:spcPct val="150000"/>
              </a:lnSpc>
              <a:buFontTx/>
              <a:buChar char="-"/>
            </a:pPr>
            <a:r>
              <a:rPr lang="en-US" sz="2000"/>
              <a:t>A culture of over-work </a:t>
            </a:r>
          </a:p>
          <a:p>
            <a:pPr marL="800100" lvl="1" indent="-342900">
              <a:lnSpc>
                <a:spcPct val="150000"/>
              </a:lnSpc>
              <a:buFontTx/>
              <a:buChar char="-"/>
            </a:pPr>
            <a:r>
              <a:rPr lang="en-US" sz="2000"/>
              <a:t>Little priority given to work/life balance</a:t>
            </a:r>
          </a:p>
          <a:p>
            <a:pPr marL="800100" lvl="1" indent="-342900">
              <a:lnSpc>
                <a:spcPct val="150000"/>
              </a:lnSpc>
              <a:buFontTx/>
              <a:buChar char="-"/>
            </a:pPr>
            <a:r>
              <a:rPr lang="en-US" sz="2000"/>
              <a:t>Lack of appreciation for factors that may contribute to work/life balance such as administrative support</a:t>
            </a:r>
          </a:p>
          <a:p>
            <a:pPr marL="800100" lvl="1" indent="-342900">
              <a:lnSpc>
                <a:spcPct val="150000"/>
              </a:lnSpc>
              <a:buFontTx/>
              <a:buChar char="-"/>
            </a:pPr>
            <a:r>
              <a:rPr lang="en-US" sz="2000"/>
              <a:t>Need to set up coverage on one’s own for family leave and conversely, those without caregiving responsibilities being asked to take on more work </a:t>
            </a:r>
          </a:p>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25</a:t>
            </a:fld>
            <a:endParaRPr lang="en-US"/>
          </a:p>
        </p:txBody>
      </p:sp>
    </p:spTree>
    <p:extLst>
      <p:ext uri="{BB962C8B-B14F-4D97-AF65-F5344CB8AC3E}">
        <p14:creationId xmlns:p14="http://schemas.microsoft.com/office/powerpoint/2010/main" val="909852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26</a:t>
            </a:fld>
            <a:endParaRPr lang="en-US"/>
          </a:p>
        </p:txBody>
      </p:sp>
    </p:spTree>
    <p:extLst>
      <p:ext uri="{BB962C8B-B14F-4D97-AF65-F5344CB8AC3E}">
        <p14:creationId xmlns:p14="http://schemas.microsoft.com/office/powerpoint/2010/main" val="396653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27</a:t>
            </a:fld>
            <a:endParaRPr lang="en-US"/>
          </a:p>
        </p:txBody>
      </p:sp>
    </p:spTree>
    <p:extLst>
      <p:ext uri="{BB962C8B-B14F-4D97-AF65-F5344CB8AC3E}">
        <p14:creationId xmlns:p14="http://schemas.microsoft.com/office/powerpoint/2010/main" val="1349556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Chair/Chief tries to ensure that all faculty feel free to express concerns about gender equity.</a:t>
            </a:r>
          </a:p>
        </p:txBody>
      </p:sp>
      <p:sp>
        <p:nvSpPr>
          <p:cNvPr id="4" name="Slide Number Placeholder 3"/>
          <p:cNvSpPr>
            <a:spLocks noGrp="1"/>
          </p:cNvSpPr>
          <p:nvPr>
            <p:ph type="sldNum" sz="quarter" idx="5"/>
          </p:nvPr>
        </p:nvSpPr>
        <p:spPr/>
        <p:txBody>
          <a:bodyPr/>
          <a:lstStyle/>
          <a:p>
            <a:fld id="{061C2224-74BE-4843-8EA4-542625F9A5BB}" type="slidenum">
              <a:rPr lang="en-US" smtClean="0"/>
              <a:t>28</a:t>
            </a:fld>
            <a:endParaRPr lang="en-US"/>
          </a:p>
        </p:txBody>
      </p:sp>
    </p:spTree>
    <p:extLst>
      <p:ext uri="{BB962C8B-B14F-4D97-AF65-F5344CB8AC3E}">
        <p14:creationId xmlns:p14="http://schemas.microsoft.com/office/powerpoint/2010/main" val="3325430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29</a:t>
            </a:fld>
            <a:endParaRPr lang="en-US"/>
          </a:p>
        </p:txBody>
      </p:sp>
    </p:spTree>
    <p:extLst>
      <p:ext uri="{BB962C8B-B14F-4D97-AF65-F5344CB8AC3E}">
        <p14:creationId xmlns:p14="http://schemas.microsoft.com/office/powerpoint/2010/main" val="21981770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30</a:t>
            </a:fld>
            <a:endParaRPr lang="en-US"/>
          </a:p>
        </p:txBody>
      </p:sp>
    </p:spTree>
    <p:extLst>
      <p:ext uri="{BB962C8B-B14F-4D97-AF65-F5344CB8AC3E}">
        <p14:creationId xmlns:p14="http://schemas.microsoft.com/office/powerpoint/2010/main" val="4146840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31</a:t>
            </a:fld>
            <a:endParaRPr lang="en-US"/>
          </a:p>
        </p:txBody>
      </p:sp>
    </p:spTree>
    <p:extLst>
      <p:ext uri="{BB962C8B-B14F-4D97-AF65-F5344CB8AC3E}">
        <p14:creationId xmlns:p14="http://schemas.microsoft.com/office/powerpoint/2010/main" val="547270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32</a:t>
            </a:fld>
            <a:endParaRPr lang="en-US"/>
          </a:p>
        </p:txBody>
      </p:sp>
    </p:spTree>
    <p:extLst>
      <p:ext uri="{BB962C8B-B14F-4D97-AF65-F5344CB8AC3E}">
        <p14:creationId xmlns:p14="http://schemas.microsoft.com/office/powerpoint/2010/main" val="2746153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be77cbee7a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be77cbee7a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Bridget</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200">
                <a:solidFill>
                  <a:srgbClr val="333333"/>
                </a:solidFill>
              </a:rPr>
              <a:t>In this study of gender representation in academic oncology, we found that women composed a minority of MO (37.1%), RO (30.7%), and SO (38.8%) faculty. Underrepresentation of women was particularly pronounced at the leadership level, with only 31.4%, 17.4%, and 11.1% of program director and chair positions in MO, RO, and SO, respectively, occupied by a woman. When restricting for only the chair position, representation of women was even lower at 21.7%, 11.7%, and 3.8% in MO, RO, and SO, respectively. We also tested the hypothesis that individual departments that had at least 1 woman in a leadership position would be associated with a higher proportion of overall women faculty, and this proved to be true for MO and RO, but not SO. </a:t>
            </a:r>
            <a:endParaRPr sz="1200">
              <a:solidFill>
                <a:srgbClr val="333333"/>
              </a:solidFill>
            </a:endParaRPr>
          </a:p>
          <a:p>
            <a:pPr marL="0" lvl="0" indent="0" algn="l" rtl="0">
              <a:spcBef>
                <a:spcPts val="1600"/>
              </a:spcBef>
              <a:spcAft>
                <a:spcPts val="0"/>
              </a:spcAft>
              <a:buNone/>
            </a:pPr>
            <a:endParaRPr/>
          </a:p>
        </p:txBody>
      </p:sp>
    </p:spTree>
    <p:extLst>
      <p:ext uri="{BB962C8B-B14F-4D97-AF65-F5344CB8AC3E}">
        <p14:creationId xmlns:p14="http://schemas.microsoft.com/office/powerpoint/2010/main" val="161005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t>When analyzing responses to this question by gender, there was a statistically significant difference with the responses indicating a higher probability that women experience gender bias at work than men. </a:t>
            </a:r>
          </a:p>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33</a:t>
            </a:fld>
            <a:endParaRPr lang="en-US"/>
          </a:p>
        </p:txBody>
      </p:sp>
    </p:spTree>
    <p:extLst>
      <p:ext uri="{BB962C8B-B14F-4D97-AF65-F5344CB8AC3E}">
        <p14:creationId xmlns:p14="http://schemas.microsoft.com/office/powerpoint/2010/main" val="1871741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34</a:t>
            </a:fld>
            <a:endParaRPr lang="en-US"/>
          </a:p>
        </p:txBody>
      </p:sp>
    </p:spTree>
    <p:extLst>
      <p:ext uri="{BB962C8B-B14F-4D97-AF65-F5344CB8AC3E}">
        <p14:creationId xmlns:p14="http://schemas.microsoft.com/office/powerpoint/2010/main" val="3412214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35</a:t>
            </a:fld>
            <a:endParaRPr lang="en-US"/>
          </a:p>
        </p:txBody>
      </p:sp>
    </p:spTree>
    <p:extLst>
      <p:ext uri="{BB962C8B-B14F-4D97-AF65-F5344CB8AC3E}">
        <p14:creationId xmlns:p14="http://schemas.microsoft.com/office/powerpoint/2010/main" val="2192952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36</a:t>
            </a:fld>
            <a:endParaRPr lang="en-US"/>
          </a:p>
        </p:txBody>
      </p:sp>
    </p:spTree>
    <p:extLst>
      <p:ext uri="{BB962C8B-B14F-4D97-AF65-F5344CB8AC3E}">
        <p14:creationId xmlns:p14="http://schemas.microsoft.com/office/powerpoint/2010/main" val="2439971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37</a:t>
            </a:fld>
            <a:endParaRPr lang="en-US"/>
          </a:p>
        </p:txBody>
      </p:sp>
    </p:spTree>
    <p:extLst>
      <p:ext uri="{BB962C8B-B14F-4D97-AF65-F5344CB8AC3E}">
        <p14:creationId xmlns:p14="http://schemas.microsoft.com/office/powerpoint/2010/main" val="1655254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38</a:t>
            </a:fld>
            <a:endParaRPr lang="en-US"/>
          </a:p>
        </p:txBody>
      </p:sp>
    </p:spTree>
    <p:extLst>
      <p:ext uri="{BB962C8B-B14F-4D97-AF65-F5344CB8AC3E}">
        <p14:creationId xmlns:p14="http://schemas.microsoft.com/office/powerpoint/2010/main" val="405530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bc1a1d27c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bc1a1d27c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50" err="1">
                <a:solidFill>
                  <a:schemeClr val="dk1"/>
                </a:solidFill>
                <a:latin typeface="Georgia"/>
                <a:ea typeface="Georgia"/>
                <a:cs typeface="Georgia"/>
                <a:sym typeface="Georgia"/>
              </a:rPr>
              <a:t>Lek</a:t>
            </a:r>
            <a:endParaRPr sz="1350">
              <a:solidFill>
                <a:schemeClr val="dk1"/>
              </a:solidFill>
              <a:latin typeface="Georgia"/>
              <a:ea typeface="Georgia"/>
              <a:cs typeface="Georgia"/>
              <a:sym typeface="Georgia"/>
            </a:endParaRPr>
          </a:p>
          <a:p>
            <a:pPr marL="0" lvl="0" indent="0" algn="l" rtl="0">
              <a:spcBef>
                <a:spcPts val="0"/>
              </a:spcBef>
              <a:spcAft>
                <a:spcPts val="0"/>
              </a:spcAft>
              <a:buNone/>
            </a:pPr>
            <a:endParaRPr sz="1350">
              <a:solidFill>
                <a:schemeClr val="dk1"/>
              </a:solidFill>
              <a:latin typeface="Georgia"/>
              <a:ea typeface="Georgia"/>
              <a:cs typeface="Georgia"/>
              <a:sym typeface="Georgia"/>
            </a:endParaRPr>
          </a:p>
          <a:p>
            <a:pPr marL="0" lvl="0" indent="0" algn="l" rtl="0">
              <a:spcBef>
                <a:spcPts val="0"/>
              </a:spcBef>
              <a:spcAft>
                <a:spcPts val="0"/>
              </a:spcAft>
              <a:buNone/>
            </a:pPr>
            <a:r>
              <a:rPr lang="en" sz="1350">
                <a:solidFill>
                  <a:schemeClr val="dk1"/>
                </a:solidFill>
                <a:latin typeface="Georgia"/>
                <a:ea typeface="Georgia"/>
                <a:cs typeface="Georgia"/>
                <a:sym typeface="Georgia"/>
              </a:rPr>
              <a:t>According to the National Women’s Law Center, women have lost 5.4 million jobs since the pandemic began, with 2.1 million dropping out of the workforce entirely. The percentage of women in the workforce is now as low as it was in 1988.</a:t>
            </a:r>
            <a:endParaRPr i="1">
              <a:solidFill>
                <a:schemeClr val="dk1"/>
              </a:solidFill>
              <a:highlight>
                <a:srgbClr val="FFFFFF"/>
              </a:highlight>
            </a:endParaRPr>
          </a:p>
          <a:p>
            <a:pPr marL="0" lvl="0" indent="0" algn="l" rtl="0">
              <a:spcBef>
                <a:spcPts val="0"/>
              </a:spcBef>
              <a:spcAft>
                <a:spcPts val="0"/>
              </a:spcAft>
              <a:buNone/>
            </a:pPr>
            <a:endParaRPr i="1">
              <a:solidFill>
                <a:schemeClr val="dk1"/>
              </a:solidFill>
              <a:highlight>
                <a:srgbClr val="FFFFFF"/>
              </a:highlight>
            </a:endParaRPr>
          </a:p>
          <a:p>
            <a:pPr marL="0" lvl="0" indent="0" algn="l" rtl="0">
              <a:spcBef>
                <a:spcPts val="0"/>
              </a:spcBef>
              <a:spcAft>
                <a:spcPts val="0"/>
              </a:spcAft>
              <a:buNone/>
            </a:pPr>
            <a:r>
              <a:rPr lang="en" i="1">
                <a:solidFill>
                  <a:schemeClr val="dk1"/>
                </a:solidFill>
                <a:highlight>
                  <a:srgbClr val="FFFFFF"/>
                </a:highlight>
              </a:rPr>
              <a:t>Suggested impact is mixed:</a:t>
            </a:r>
            <a:endParaRPr i="1">
              <a:solidFill>
                <a:schemeClr val="dk1"/>
              </a:solidFill>
              <a:highlight>
                <a:srgbClr val="FFFFFF"/>
              </a:highlight>
            </a:endParaRPr>
          </a:p>
          <a:p>
            <a:pPr marL="457200" lvl="0" indent="-298450" algn="l" rtl="0">
              <a:spcBef>
                <a:spcPts val="0"/>
              </a:spcBef>
              <a:spcAft>
                <a:spcPts val="0"/>
              </a:spcAft>
              <a:buClr>
                <a:schemeClr val="dk1"/>
              </a:buClr>
              <a:buSzPts val="1100"/>
              <a:buChar char="●"/>
            </a:pPr>
            <a:r>
              <a:rPr lang="en" i="1">
                <a:solidFill>
                  <a:schemeClr val="dk1"/>
                </a:solidFill>
                <a:highlight>
                  <a:srgbClr val="FFFFFF"/>
                </a:highlight>
              </a:rPr>
              <a:t>Broad concern for how the coronavirus crisis is hurting women—from </a:t>
            </a:r>
            <a:r>
              <a:rPr lang="en" i="1" u="sng">
                <a:solidFill>
                  <a:srgbClr val="1155CC"/>
                </a:solidFill>
                <a:highlight>
                  <a:srgbClr val="FFFFFF"/>
                </a:highlight>
                <a:hlinkClick r:id="rId3">
                  <a:extLst>
                    <a:ext uri="{A12FA001-AC4F-418D-AE19-62706E023703}">
                      <ahyp:hlinkClr xmlns:ahyp="http://schemas.microsoft.com/office/drawing/2018/hyperlinkcolor" val="tx"/>
                    </a:ext>
                  </a:extLst>
                </a:hlinkClick>
              </a:rPr>
              <a:t>spikes in domestic violence</a:t>
            </a:r>
            <a:r>
              <a:rPr lang="en" i="1">
                <a:solidFill>
                  <a:schemeClr val="dk1"/>
                </a:solidFill>
                <a:highlight>
                  <a:srgbClr val="FFFFFF"/>
                </a:highlight>
              </a:rPr>
              <a:t>, to </a:t>
            </a:r>
            <a:r>
              <a:rPr lang="en" i="1" u="sng">
                <a:solidFill>
                  <a:srgbClr val="1155CC"/>
                </a:solidFill>
                <a:highlight>
                  <a:srgbClr val="FFFFFF"/>
                </a:highlight>
                <a:hlinkClick r:id="rId4">
                  <a:extLst>
                    <a:ext uri="{A12FA001-AC4F-418D-AE19-62706E023703}">
                      <ahyp:hlinkClr xmlns:ahyp="http://schemas.microsoft.com/office/drawing/2018/hyperlinkcolor" val="tx"/>
                    </a:ext>
                  </a:extLst>
                </a:hlinkClick>
              </a:rPr>
              <a:t>the potential rollback of diversity initiatives</a:t>
            </a:r>
            <a:r>
              <a:rPr lang="en" i="1">
                <a:solidFill>
                  <a:schemeClr val="dk1"/>
                </a:solidFill>
                <a:highlight>
                  <a:srgbClr val="FFFFFF"/>
                </a:highlight>
              </a:rPr>
              <a:t>, to </a:t>
            </a:r>
            <a:r>
              <a:rPr lang="en" i="1" u="sng">
                <a:solidFill>
                  <a:srgbClr val="1155CC"/>
                </a:solidFill>
                <a:highlight>
                  <a:srgbClr val="FFFFFF"/>
                </a:highlight>
                <a:hlinkClick r:id="rId5">
                  <a:extLst>
                    <a:ext uri="{A12FA001-AC4F-418D-AE19-62706E023703}">
                      <ahyp:hlinkClr xmlns:ahyp="http://schemas.microsoft.com/office/drawing/2018/hyperlinkcolor" val="tx"/>
                    </a:ext>
                  </a:extLst>
                </a:hlinkClick>
              </a:rPr>
              <a:t>the considerable share of women thinking of quitting their jobs</a:t>
            </a:r>
            <a:r>
              <a:rPr lang="en" i="1">
                <a:solidFill>
                  <a:schemeClr val="dk1"/>
                </a:solidFill>
                <a:highlight>
                  <a:srgbClr val="FFFFFF"/>
                </a:highlight>
              </a:rPr>
              <a:t>.</a:t>
            </a:r>
            <a:endParaRPr i="1">
              <a:solidFill>
                <a:schemeClr val="dk1"/>
              </a:solidFill>
              <a:highlight>
                <a:srgbClr val="FFFFFF"/>
              </a:highlight>
            </a:endParaRPr>
          </a:p>
          <a:p>
            <a:pPr marL="457200" lvl="0" indent="-298450" algn="l" rtl="0">
              <a:spcBef>
                <a:spcPts val="0"/>
              </a:spcBef>
              <a:spcAft>
                <a:spcPts val="0"/>
              </a:spcAft>
              <a:buClr>
                <a:schemeClr val="dk1"/>
              </a:buClr>
              <a:buSzPts val="1100"/>
              <a:buChar char="●"/>
            </a:pPr>
            <a:r>
              <a:rPr lang="en" i="1">
                <a:solidFill>
                  <a:schemeClr val="dk1"/>
                </a:solidFill>
                <a:highlight>
                  <a:srgbClr val="FFFFFF"/>
                </a:highlight>
              </a:rPr>
              <a:t>Some economists are projecting that there may be long-term gains around home-care especially in households where the female parent is an essential worker and the male parent is not and, therefore, shoulders more home responsibilities.</a:t>
            </a:r>
            <a:endParaRPr i="1">
              <a:solidFill>
                <a:schemeClr val="dk1"/>
              </a:solidFill>
              <a:highlight>
                <a:srgbClr val="FFFFFF"/>
              </a:highlight>
            </a:endParaRPr>
          </a:p>
          <a:p>
            <a:pPr marL="0" lvl="0" indent="0" algn="l" rtl="0">
              <a:spcBef>
                <a:spcPts val="0"/>
              </a:spcBef>
              <a:spcAft>
                <a:spcPts val="0"/>
              </a:spcAft>
              <a:buNone/>
            </a:pPr>
            <a:endParaRPr i="1">
              <a:solidFill>
                <a:schemeClr val="dk1"/>
              </a:solidFill>
              <a:highlight>
                <a:srgbClr val="FFFFFF"/>
              </a:highlight>
            </a:endParaRPr>
          </a:p>
          <a:p>
            <a:pPr marL="0" lvl="0" indent="0" algn="l" rtl="0">
              <a:spcBef>
                <a:spcPts val="0"/>
              </a:spcBef>
              <a:spcAft>
                <a:spcPts val="0"/>
              </a:spcAft>
              <a:buNone/>
            </a:pPr>
            <a:r>
              <a:rPr lang="en" i="1">
                <a:solidFill>
                  <a:schemeClr val="dk1"/>
                </a:solidFill>
                <a:highlight>
                  <a:srgbClr val="FFFFFF"/>
                </a:highlight>
              </a:rPr>
              <a:t>Data so far tell a story that sheltering in place is largely hurting careers of women in medicine and science.</a:t>
            </a:r>
            <a:endParaRPr i="1">
              <a:solidFill>
                <a:schemeClr val="dk1"/>
              </a:solidFill>
              <a:highlight>
                <a:srgbClr val="FFFFFF"/>
              </a:highlight>
            </a:endParaRPr>
          </a:p>
          <a:p>
            <a:pPr marL="457200" lvl="0" indent="-298450" algn="l" rtl="0">
              <a:spcBef>
                <a:spcPts val="0"/>
              </a:spcBef>
              <a:spcAft>
                <a:spcPts val="0"/>
              </a:spcAft>
              <a:buClr>
                <a:schemeClr val="dk1"/>
              </a:buClr>
              <a:buSzPts val="1100"/>
              <a:buChar char="●"/>
            </a:pPr>
            <a:r>
              <a:rPr lang="en" i="1">
                <a:solidFill>
                  <a:schemeClr val="dk1"/>
                </a:solidFill>
                <a:highlight>
                  <a:srgbClr val="FFFFFF"/>
                </a:highlight>
              </a:rPr>
              <a:t>From Anderson et al </a:t>
            </a:r>
            <a:r>
              <a:rPr lang="en" i="1" err="1">
                <a:solidFill>
                  <a:schemeClr val="dk1"/>
                </a:solidFill>
                <a:highlight>
                  <a:srgbClr val="FFFFFF"/>
                </a:highlight>
              </a:rPr>
              <a:t>ELife</a:t>
            </a:r>
            <a:endParaRPr i="1">
              <a:solidFill>
                <a:schemeClr val="dk1"/>
              </a:solidFill>
              <a:highlight>
                <a:srgbClr val="FFFFFF"/>
              </a:highlight>
            </a:endParaRPr>
          </a:p>
          <a:p>
            <a:pPr marL="914400" lvl="1" indent="-298450" algn="l" rtl="0">
              <a:spcBef>
                <a:spcPts val="0"/>
              </a:spcBef>
              <a:spcAft>
                <a:spcPts val="0"/>
              </a:spcAft>
              <a:buClr>
                <a:schemeClr val="dk1"/>
              </a:buClr>
              <a:buSzPts val="1100"/>
              <a:buChar char="○"/>
            </a:pPr>
            <a:r>
              <a:rPr lang="en" sz="1200">
                <a:solidFill>
                  <a:srgbClr val="212121"/>
                </a:solidFill>
                <a:highlight>
                  <a:srgbClr val="FFFFFF"/>
                </a:highlight>
                <a:latin typeface="Roboto"/>
                <a:ea typeface="Roboto"/>
                <a:cs typeface="Roboto"/>
                <a:sym typeface="Roboto"/>
              </a:rPr>
              <a:t>Here we report the results of an analysis that compared the gender distribution of authors on 1893 medical papers related to the pandemic with that on papers published in the same journals in 2019, for papers with first authors and last authors from the United States. Using mixed-effects regression models, we estimated that the proportion of COVID-19 papers with a woman first author was 19% lower than that for papers published in the same journals in 2019, while our comparisons for last authors and overall proportion of women authors per paper were inconclusive. A closer examination suggested that women's representation as first authors of COVID-19 research was particularly low for papers published in March and April 2020.</a:t>
            </a:r>
            <a:endParaRPr sz="1200">
              <a:solidFill>
                <a:srgbClr val="212121"/>
              </a:solidFill>
              <a:highlight>
                <a:srgbClr val="FFFFFF"/>
              </a:highlight>
              <a:latin typeface="Roboto"/>
              <a:ea typeface="Roboto"/>
              <a:cs typeface="Roboto"/>
              <a:sym typeface="Roboto"/>
            </a:endParaRPr>
          </a:p>
          <a:p>
            <a:pPr marL="457200" lvl="0" indent="-304800" algn="l" rtl="0">
              <a:spcBef>
                <a:spcPts val="0"/>
              </a:spcBef>
              <a:spcAft>
                <a:spcPts val="0"/>
              </a:spcAft>
              <a:buClr>
                <a:srgbClr val="212121"/>
              </a:buClr>
              <a:buSzPts val="1200"/>
              <a:buFont typeface="Roboto"/>
              <a:buChar char="●"/>
            </a:pPr>
            <a:r>
              <a:rPr lang="en" sz="1300">
                <a:solidFill>
                  <a:srgbClr val="222222"/>
                </a:solidFill>
                <a:highlight>
                  <a:srgbClr val="FFFFFF"/>
                </a:highlight>
                <a:latin typeface="Times New Roman"/>
                <a:ea typeface="Times New Roman"/>
                <a:cs typeface="Times New Roman"/>
                <a:sym typeface="Times New Roman"/>
              </a:rPr>
              <a:t>From Nature: Submissions to preprint servers, such as </a:t>
            </a:r>
            <a:r>
              <a:rPr lang="en" sz="1300" err="1">
                <a:solidFill>
                  <a:srgbClr val="222222"/>
                </a:solidFill>
                <a:highlight>
                  <a:srgbClr val="FFFFFF"/>
                </a:highlight>
                <a:latin typeface="Times New Roman"/>
                <a:ea typeface="Times New Roman"/>
                <a:cs typeface="Times New Roman"/>
                <a:sym typeface="Times New Roman"/>
              </a:rPr>
              <a:t>arXiv</a:t>
            </a:r>
            <a:r>
              <a:rPr lang="en" sz="1300">
                <a:solidFill>
                  <a:srgbClr val="222222"/>
                </a:solidFill>
                <a:highlight>
                  <a:srgbClr val="FFFFFF"/>
                </a:highlight>
                <a:latin typeface="Times New Roman"/>
                <a:ea typeface="Times New Roman"/>
                <a:cs typeface="Times New Roman"/>
                <a:sym typeface="Times New Roman"/>
              </a:rPr>
              <a:t>, rose more quickly for male authors than for female authors as nations adopted social-isolation measures. And female authors have accounted for only </a:t>
            </a:r>
            <a:r>
              <a:rPr lang="en" sz="1300">
                <a:solidFill>
                  <a:srgbClr val="006699"/>
                </a:solidFill>
                <a:highlight>
                  <a:srgbClr val="FFFFFF"/>
                </a:highlight>
                <a:uFill>
                  <a:noFill/>
                </a:u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one-third of all authors on published COVID-19 papers </a:t>
            </a:r>
            <a:r>
              <a:rPr lang="en" sz="1300">
                <a:solidFill>
                  <a:srgbClr val="222222"/>
                </a:solidFill>
                <a:highlight>
                  <a:srgbClr val="FFFFFF"/>
                </a:highlight>
                <a:latin typeface="Times New Roman"/>
                <a:ea typeface="Times New Roman"/>
                <a:cs typeface="Times New Roman"/>
                <a:sym typeface="Times New Roman"/>
              </a:rPr>
              <a:t>since January 2020.</a:t>
            </a:r>
            <a:endParaRPr sz="1200">
              <a:solidFill>
                <a:srgbClr val="212121"/>
              </a:solidFill>
              <a:highlight>
                <a:srgbClr val="FFFFFF"/>
              </a:highlight>
              <a:latin typeface="Roboto"/>
              <a:ea typeface="Roboto"/>
              <a:cs typeface="Roboto"/>
              <a:sym typeface="Roboto"/>
            </a:endParaRPr>
          </a:p>
          <a:p>
            <a:pPr marL="457200" lvl="0" indent="-304800" algn="l" rtl="0">
              <a:spcBef>
                <a:spcPts val="0"/>
              </a:spcBef>
              <a:spcAft>
                <a:spcPts val="0"/>
              </a:spcAft>
              <a:buClr>
                <a:srgbClr val="212121"/>
              </a:buClr>
              <a:buSzPts val="1200"/>
              <a:buFont typeface="Roboto"/>
              <a:buChar char="●"/>
            </a:pPr>
            <a:r>
              <a:rPr lang="en" sz="1200">
                <a:solidFill>
                  <a:srgbClr val="212121"/>
                </a:solidFill>
                <a:highlight>
                  <a:srgbClr val="FFFFFF"/>
                </a:highlight>
                <a:latin typeface="Roboto"/>
                <a:ea typeface="Roboto"/>
                <a:cs typeface="Roboto"/>
                <a:sym typeface="Roboto"/>
              </a:rPr>
              <a:t>Many articles documenting negative impact on early career scientists and women in medicine</a:t>
            </a:r>
            <a:endParaRPr sz="1200">
              <a:solidFill>
                <a:srgbClr val="212121"/>
              </a:solidFill>
              <a:highlight>
                <a:srgbClr val="FFFFFF"/>
              </a:highlight>
              <a:latin typeface="Roboto"/>
              <a:ea typeface="Roboto"/>
              <a:cs typeface="Roboto"/>
              <a:sym typeface="Roboto"/>
            </a:endParaRPr>
          </a:p>
          <a:p>
            <a:pPr marL="457200" lvl="0" indent="-304800" algn="l" rtl="0">
              <a:spcBef>
                <a:spcPts val="0"/>
              </a:spcBef>
              <a:spcAft>
                <a:spcPts val="0"/>
              </a:spcAft>
              <a:buClr>
                <a:srgbClr val="212121"/>
              </a:buClr>
              <a:buSzPts val="1200"/>
              <a:buFont typeface="Roboto"/>
              <a:buChar char="●"/>
            </a:pPr>
            <a:r>
              <a:rPr lang="en" sz="1200">
                <a:solidFill>
                  <a:srgbClr val="212121"/>
                </a:solidFill>
                <a:highlight>
                  <a:srgbClr val="FFFFFF"/>
                </a:highlight>
                <a:latin typeface="Roboto"/>
                <a:ea typeface="Roboto"/>
                <a:cs typeface="Roboto"/>
                <a:sym typeface="Roboto"/>
              </a:rPr>
              <a:t>Impact on training</a:t>
            </a:r>
            <a:endParaRPr sz="1200">
              <a:solidFill>
                <a:srgbClr val="212121"/>
              </a:solidFill>
              <a:highlight>
                <a:srgbClr val="FFFFFF"/>
              </a:highlight>
              <a:latin typeface="Roboto"/>
              <a:ea typeface="Roboto"/>
              <a:cs typeface="Roboto"/>
              <a:sym typeface="Roboto"/>
            </a:endParaRPr>
          </a:p>
          <a:p>
            <a:pPr marL="914400" lvl="1" indent="-304800" algn="l" rtl="0">
              <a:spcBef>
                <a:spcPts val="0"/>
              </a:spcBef>
              <a:spcAft>
                <a:spcPts val="0"/>
              </a:spcAft>
              <a:buClr>
                <a:srgbClr val="212121"/>
              </a:buClr>
              <a:buSzPts val="1200"/>
              <a:buFont typeface="Roboto"/>
              <a:buChar char="○"/>
            </a:pPr>
            <a:r>
              <a:rPr lang="en" sz="1200">
                <a:solidFill>
                  <a:srgbClr val="212121"/>
                </a:solidFill>
                <a:highlight>
                  <a:srgbClr val="FFFFFF"/>
                </a:highlight>
                <a:latin typeface="Roboto"/>
                <a:ea typeface="Roboto"/>
                <a:cs typeface="Roboto"/>
                <a:sym typeface="Roboto"/>
              </a:rPr>
              <a:t>More women limiting work access or pulled from work due to pregnancy</a:t>
            </a:r>
            <a:endParaRPr sz="1200">
              <a:solidFill>
                <a:srgbClr val="212121"/>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2365603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bcce1fd13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bcce1fd1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Bridget </a:t>
            </a:r>
            <a:endParaRPr/>
          </a:p>
        </p:txBody>
      </p:sp>
    </p:spTree>
    <p:extLst>
      <p:ext uri="{BB962C8B-B14F-4D97-AF65-F5344CB8AC3E}">
        <p14:creationId xmlns:p14="http://schemas.microsoft.com/office/powerpoint/2010/main" val="352816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8</a:t>
            </a:fld>
            <a:endParaRPr lang="en-US"/>
          </a:p>
        </p:txBody>
      </p:sp>
    </p:spTree>
    <p:extLst>
      <p:ext uri="{BB962C8B-B14F-4D97-AF65-F5344CB8AC3E}">
        <p14:creationId xmlns:p14="http://schemas.microsoft.com/office/powerpoint/2010/main" val="26933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9</a:t>
            </a:fld>
            <a:endParaRPr lang="en-US"/>
          </a:p>
        </p:txBody>
      </p:sp>
    </p:spTree>
    <p:extLst>
      <p:ext uri="{BB962C8B-B14F-4D97-AF65-F5344CB8AC3E}">
        <p14:creationId xmlns:p14="http://schemas.microsoft.com/office/powerpoint/2010/main" val="441695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11</a:t>
            </a:fld>
            <a:endParaRPr lang="en-US"/>
          </a:p>
        </p:txBody>
      </p:sp>
    </p:spTree>
    <p:extLst>
      <p:ext uri="{BB962C8B-B14F-4D97-AF65-F5344CB8AC3E}">
        <p14:creationId xmlns:p14="http://schemas.microsoft.com/office/powerpoint/2010/main" val="176452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1C2224-74BE-4843-8EA4-542625F9A5BB}" type="slidenum">
              <a:rPr lang="en-US" smtClean="0"/>
              <a:t>12</a:t>
            </a:fld>
            <a:endParaRPr lang="en-US"/>
          </a:p>
        </p:txBody>
      </p:sp>
    </p:spTree>
    <p:extLst>
      <p:ext uri="{BB962C8B-B14F-4D97-AF65-F5344CB8AC3E}">
        <p14:creationId xmlns:p14="http://schemas.microsoft.com/office/powerpoint/2010/main" val="347675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564" y="434976"/>
            <a:ext cx="11203153" cy="523220"/>
          </a:xfrm>
          <a:prstGeom prst="rect">
            <a:avLst/>
          </a:prstGeom>
        </p:spPr>
        <p:txBody>
          <a:bodyPr/>
          <a:lstStyle/>
          <a:p>
            <a:r>
              <a:rPr lang="en-US"/>
              <a:t>Click to edit Master title style</a:t>
            </a:r>
          </a:p>
        </p:txBody>
      </p:sp>
      <p:sp>
        <p:nvSpPr>
          <p:cNvPr id="3" name="Text Placeholder 2"/>
          <p:cNvSpPr>
            <a:spLocks noGrp="1"/>
          </p:cNvSpPr>
          <p:nvPr>
            <p:ph type="body" idx="10"/>
          </p:nvPr>
        </p:nvSpPr>
        <p:spPr>
          <a:xfrm>
            <a:off x="454710" y="1011994"/>
            <a:ext cx="11186182" cy="383183"/>
          </a:xfrm>
        </p:spPr>
        <p:txBody>
          <a:bodyPr rtlCol="0">
            <a:noAutofit/>
          </a:bodyPr>
          <a:lstStyle>
            <a:lvl1pPr marL="168275" indent="-168275">
              <a:lnSpc>
                <a:spcPct val="100000"/>
              </a:lnSpc>
              <a:buNone/>
              <a:defRPr lang="en-US" dirty="0" smtClean="0"/>
            </a:lvl1pPr>
          </a:lstStyle>
          <a:p>
            <a:pPr lvl="0"/>
            <a:r>
              <a:rPr lang="en-US"/>
              <a:t>Click to edit Master text styles</a:t>
            </a:r>
          </a:p>
        </p:txBody>
      </p:sp>
      <p:sp>
        <p:nvSpPr>
          <p:cNvPr id="6" name="Text Placeholder 5"/>
          <p:cNvSpPr>
            <a:spLocks noGrp="1"/>
          </p:cNvSpPr>
          <p:nvPr>
            <p:ph type="body" sz="quarter" idx="11"/>
          </p:nvPr>
        </p:nvSpPr>
        <p:spPr>
          <a:xfrm>
            <a:off x="465221" y="1460500"/>
            <a:ext cx="11167979" cy="114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787575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ver – Teal2">
    <p:bg>
      <p:bgRef idx="1001">
        <a:schemeClr val="bg1"/>
      </p:bgRef>
    </p:bg>
    <p:spTree>
      <p:nvGrpSpPr>
        <p:cNvPr id="1" name=""/>
        <p:cNvGrpSpPr/>
        <p:nvPr/>
      </p:nvGrpSpPr>
      <p:grpSpPr>
        <a:xfrm>
          <a:off x="0" y="0"/>
          <a:ext cx="0" cy="0"/>
          <a:chOff x="0" y="0"/>
          <a:chExt cx="0" cy="0"/>
        </a:xfrm>
      </p:grpSpPr>
      <p:sp>
        <p:nvSpPr>
          <p:cNvPr id="11" name="Rectangle 10"/>
          <p:cNvSpPr/>
          <p:nvPr userDrawn="1"/>
        </p:nvSpPr>
        <p:spPr bwMode="auto">
          <a:xfrm>
            <a:off x="247374" y="6175513"/>
            <a:ext cx="959689" cy="265044"/>
          </a:xfrm>
          <a:prstGeom prst="rect">
            <a:avLst/>
          </a:prstGeom>
          <a:solidFill>
            <a:schemeClr val="bg2"/>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245" y="297068"/>
            <a:ext cx="11770756" cy="6560934"/>
          </a:xfrm>
          <a:prstGeom prst="rect">
            <a:avLst/>
          </a:prstGeom>
        </p:spPr>
      </p:pic>
      <p:sp>
        <p:nvSpPr>
          <p:cNvPr id="2" name="Rectangle 1"/>
          <p:cNvSpPr/>
          <p:nvPr userDrawn="1"/>
        </p:nvSpPr>
        <p:spPr bwMode="auto">
          <a:xfrm>
            <a:off x="670561" y="2"/>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1600" b="1" err="1">
              <a:solidFill>
                <a:schemeClr val="tx1"/>
              </a:solidFill>
              <a:latin typeface="+mj-lt"/>
            </a:endParaRPr>
          </a:p>
        </p:txBody>
      </p:sp>
      <p:sp>
        <p:nvSpPr>
          <p:cNvPr id="13" name="Date Placeholder 4"/>
          <p:cNvSpPr>
            <a:spLocks noGrp="1"/>
          </p:cNvSpPr>
          <p:nvPr>
            <p:ph type="dt" sz="half" idx="2"/>
          </p:nvPr>
        </p:nvSpPr>
        <p:spPr>
          <a:xfrm>
            <a:off x="1047842" y="5159270"/>
            <a:ext cx="2567117"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fld id="{7CA65D26-67D5-4CD2-90EC-E629659F24B3}" type="datetime1">
              <a:rPr lang="en-US" smtClean="0"/>
              <a:pPr/>
              <a:t>3/17/2022</a:t>
            </a:fld>
            <a:endParaRPr lang="en-US"/>
          </a:p>
        </p:txBody>
      </p:sp>
      <p:sp>
        <p:nvSpPr>
          <p:cNvPr id="9" name="Text Placeholder 2"/>
          <p:cNvSpPr>
            <a:spLocks noGrp="1"/>
          </p:cNvSpPr>
          <p:nvPr>
            <p:ph type="body" sz="quarter" idx="10" hasCustomPrompt="1"/>
          </p:nvPr>
        </p:nvSpPr>
        <p:spPr>
          <a:xfrm>
            <a:off x="1045703" y="4473720"/>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Name</a:t>
            </a:r>
          </a:p>
        </p:txBody>
      </p:sp>
      <p:sp>
        <p:nvSpPr>
          <p:cNvPr id="16" name="Title 15"/>
          <p:cNvSpPr>
            <a:spLocks noGrp="1"/>
          </p:cNvSpPr>
          <p:nvPr>
            <p:ph type="title" hasCustomPrompt="1"/>
          </p:nvPr>
        </p:nvSpPr>
        <p:spPr>
          <a:xfrm>
            <a:off x="1045702" y="1503863"/>
            <a:ext cx="6940943" cy="1749284"/>
          </a:xfrm>
        </p:spPr>
        <p:txBody>
          <a:bodyPr anchor="b">
            <a:noAutofit/>
          </a:bodyPr>
          <a:lstStyle>
            <a:lvl1pPr>
              <a:defRPr sz="3600" baseline="0">
                <a:solidFill>
                  <a:schemeClr val="bg1"/>
                </a:solidFill>
                <a:latin typeface="+mj-lt"/>
              </a:defRPr>
            </a:lvl1pPr>
          </a:lstStyle>
          <a:p>
            <a:r>
              <a:rPr lang="en-US"/>
              <a:t>Title Here</a:t>
            </a:r>
          </a:p>
        </p:txBody>
      </p:sp>
      <p:sp>
        <p:nvSpPr>
          <p:cNvPr id="17" name="Text Placeholder 3"/>
          <p:cNvSpPr>
            <a:spLocks noGrp="1"/>
          </p:cNvSpPr>
          <p:nvPr>
            <p:ph type="body" sz="quarter" idx="15" hasCustomPrompt="1"/>
          </p:nvPr>
        </p:nvSpPr>
        <p:spPr>
          <a:xfrm>
            <a:off x="1050520" y="3368002"/>
            <a:ext cx="6935897"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a:t>Optional Subhead here</a:t>
            </a: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07063" y="297069"/>
            <a:ext cx="2300979" cy="446687"/>
          </a:xfrm>
          <a:prstGeom prst="rect">
            <a:avLst/>
          </a:prstGeom>
        </p:spPr>
      </p:pic>
    </p:spTree>
    <p:extLst>
      <p:ext uri="{BB962C8B-B14F-4D97-AF65-F5344CB8AC3E}">
        <p14:creationId xmlns:p14="http://schemas.microsoft.com/office/powerpoint/2010/main" val="29705065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7274127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4" name="Google Shape;64;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155522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ead and Subhead Only">
    <p:spTree>
      <p:nvGrpSpPr>
        <p:cNvPr id="1" name=""/>
        <p:cNvGrpSpPr/>
        <p:nvPr/>
      </p:nvGrpSpPr>
      <p:grpSpPr>
        <a:xfrm>
          <a:off x="0" y="0"/>
          <a:ext cx="0" cy="0"/>
          <a:chOff x="0" y="0"/>
          <a:chExt cx="0" cy="0"/>
        </a:xfrm>
      </p:grpSpPr>
      <p:sp>
        <p:nvSpPr>
          <p:cNvPr id="2" name="Title 1"/>
          <p:cNvSpPr>
            <a:spLocks noGrp="1"/>
          </p:cNvSpPr>
          <p:nvPr>
            <p:ph type="title"/>
          </p:nvPr>
        </p:nvSpPr>
        <p:spPr>
          <a:xfrm>
            <a:off x="877828" y="438912"/>
            <a:ext cx="10773833" cy="523220"/>
          </a:xfrm>
        </p:spPr>
        <p:txBody>
          <a:bodyPr rtlCol="0"/>
          <a:lstStyle>
            <a:lvl1pPr>
              <a:defRPr lang="en-US" dirty="0"/>
            </a:lvl1pPr>
          </a:lstStyle>
          <a:p>
            <a:pPr lvl="0"/>
            <a:r>
              <a:rPr lang="en-US"/>
              <a:t>Click to edit Master title style</a:t>
            </a:r>
          </a:p>
        </p:txBody>
      </p:sp>
      <p:sp>
        <p:nvSpPr>
          <p:cNvPr id="3" name="Text Placeholder 2"/>
          <p:cNvSpPr>
            <a:spLocks noGrp="1"/>
          </p:cNvSpPr>
          <p:nvPr>
            <p:ph type="body" idx="10"/>
          </p:nvPr>
        </p:nvSpPr>
        <p:spPr>
          <a:xfrm>
            <a:off x="853765" y="1011994"/>
            <a:ext cx="10770193" cy="383183"/>
          </a:xfrm>
        </p:spPr>
        <p:txBody>
          <a:bodyPr rtlCol="0">
            <a:noAutofit/>
          </a:bodyPr>
          <a:lstStyle>
            <a:lvl1pPr marL="168275" indent="-168275">
              <a:lnSpc>
                <a:spcPct val="100000"/>
              </a:lnSpc>
              <a:buNone/>
              <a:defRPr lang="en-US" spc="0" dirty="0" smtClean="0"/>
            </a:lvl1pPr>
          </a:lstStyle>
          <a:p>
            <a:pPr lvl="0"/>
            <a:r>
              <a:rPr lang="en-US"/>
              <a:t>Click to edit Master text styles</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0"/>
          </p:nvPr>
        </p:nvSpPr>
        <p:spPr>
          <a:xfrm>
            <a:off x="870698" y="1011994"/>
            <a:ext cx="10770193" cy="383183"/>
          </a:xfrm>
        </p:spPr>
        <p:txBody>
          <a:bodyPr rtlCol="0">
            <a:noAutofit/>
          </a:bodyPr>
          <a:lstStyle>
            <a:lvl1pPr marL="168275" indent="-168275">
              <a:lnSpc>
                <a:spcPct val="100000"/>
              </a:lnSpc>
              <a:buNone/>
              <a:defRPr lang="en-US" dirty="0" smtClean="0"/>
            </a:lvl1pPr>
          </a:lstStyle>
          <a:p>
            <a:pPr lvl="0"/>
            <a:r>
              <a:rPr lang="en-US"/>
              <a:t>Click to edit Master text styles</a:t>
            </a:r>
          </a:p>
        </p:txBody>
      </p:sp>
      <p:sp>
        <p:nvSpPr>
          <p:cNvPr id="6" name="Text Placeholder 5"/>
          <p:cNvSpPr>
            <a:spLocks noGrp="1"/>
          </p:cNvSpPr>
          <p:nvPr>
            <p:ph type="body" sz="quarter" idx="11"/>
          </p:nvPr>
        </p:nvSpPr>
        <p:spPr>
          <a:xfrm>
            <a:off x="880533" y="1460500"/>
            <a:ext cx="10752667" cy="114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874184" y="434975"/>
            <a:ext cx="10786533" cy="52322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r>
              <a:rPr lang="en-US"/>
              <a:t>Click to edit Master title style</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External Co-branding Title">
    <p:bg>
      <p:bgPr>
        <a:solidFill>
          <a:schemeClr val="tx2"/>
        </a:solidFill>
        <a:effectLst/>
      </p:bgPr>
    </p:bg>
    <p:spTree>
      <p:nvGrpSpPr>
        <p:cNvPr id="1" name=""/>
        <p:cNvGrpSpPr/>
        <p:nvPr/>
      </p:nvGrpSpPr>
      <p:grpSpPr>
        <a:xfrm>
          <a:off x="0" y="0"/>
          <a:ext cx="0" cy="0"/>
          <a:chOff x="0" y="0"/>
          <a:chExt cx="0" cy="0"/>
        </a:xfrm>
      </p:grpSpPr>
      <p:pic>
        <p:nvPicPr>
          <p:cNvPr id="5" name="Picture 9" descr="UCSF_Diller_white_RGB.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6000" y="762001"/>
            <a:ext cx="2827867" cy="65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itle 34"/>
          <p:cNvSpPr>
            <a:spLocks noGrp="1"/>
          </p:cNvSpPr>
          <p:nvPr>
            <p:ph type="title"/>
          </p:nvPr>
        </p:nvSpPr>
        <p:spPr>
          <a:xfrm>
            <a:off x="864809" y="2878921"/>
            <a:ext cx="10582127" cy="623248"/>
          </a:xfrm>
        </p:spPr>
        <p:txBody>
          <a:bodyPr rtlCol="0" anchor="b"/>
          <a:lstStyle>
            <a:lvl1pPr>
              <a:lnSpc>
                <a:spcPct val="95000"/>
              </a:lnSpc>
              <a:defRPr kumimoji="0" lang="en-US" sz="3600" b="0" i="0" u="none" strike="noStrike" kern="1200" cap="none" spc="0" normalizeH="0" baseline="0" noProof="0" dirty="0">
                <a:ln>
                  <a:noFill/>
                </a:ln>
                <a:solidFill>
                  <a:schemeClr val="bg1"/>
                </a:solidFill>
                <a:effectLst/>
                <a:uLnTx/>
                <a:uFillTx/>
                <a:latin typeface="+mj-lt"/>
                <a:ea typeface="+mj-ea"/>
                <a:cs typeface="+mj-cs"/>
              </a:defRPr>
            </a:lvl1pPr>
          </a:lstStyle>
          <a:p>
            <a:pPr lvl="0"/>
            <a:r>
              <a:rPr lang="en-US"/>
              <a:t>Click to edit Master title style</a:t>
            </a:r>
          </a:p>
        </p:txBody>
      </p:sp>
      <p:sp>
        <p:nvSpPr>
          <p:cNvPr id="38" name="Text Placeholder 2"/>
          <p:cNvSpPr>
            <a:spLocks noGrp="1"/>
          </p:cNvSpPr>
          <p:nvPr>
            <p:ph type="body" idx="1"/>
          </p:nvPr>
        </p:nvSpPr>
        <p:spPr>
          <a:xfrm>
            <a:off x="872930" y="3436980"/>
            <a:ext cx="8760021" cy="507831"/>
          </a:xfrm>
        </p:spPr>
        <p:txBody>
          <a:bodyPr>
            <a:noAutofit/>
          </a:bodyPr>
          <a:lstStyle>
            <a:lvl1pPr marL="0" indent="0" algn="l" defTabSz="914400" rtl="0" eaLnBrk="1" latinLnBrk="0" hangingPunct="1">
              <a:lnSpc>
                <a:spcPct val="90000"/>
              </a:lnSpc>
              <a:spcBef>
                <a:spcPts val="600"/>
              </a:spcBef>
              <a:buFont typeface="Arial" pitchFamily="34" charset="0"/>
              <a:buNone/>
              <a:defRPr sz="3200" i="1" spc="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sz="quarter" idx="10"/>
          </p:nvPr>
        </p:nvSpPr>
        <p:spPr>
          <a:xfrm>
            <a:off x="996951" y="4350042"/>
            <a:ext cx="8636000" cy="193675"/>
          </a:xfrm>
        </p:spPr>
        <p:txBody>
          <a:bodyPr lIns="0" tIns="0" rIns="0" bIns="0" rtlCol="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6" name="Date Placeholder 4"/>
          <p:cNvSpPr>
            <a:spLocks noGrp="1"/>
          </p:cNvSpPr>
          <p:nvPr>
            <p:ph type="dt" sz="half" idx="11"/>
          </p:nvPr>
        </p:nvSpPr>
        <p:spPr>
          <a:xfrm>
            <a:off x="996953" y="6045202"/>
            <a:ext cx="2567516" cy="239713"/>
          </a:xfrm>
          <a:prstGeom prst="rect">
            <a:avLst/>
          </a:prstGeom>
        </p:spPr>
        <p:txBody>
          <a:bodyPr/>
          <a:lstStyle>
            <a:lvl1pPr>
              <a:defRPr sz="1200" dirty="0" smtClean="0">
                <a:solidFill>
                  <a:srgbClr val="FFFFFF"/>
                </a:solidFill>
              </a:defRPr>
            </a:lvl1pPr>
          </a:lstStyle>
          <a:p>
            <a:pPr>
              <a:defRPr/>
            </a:pP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7825" y="434000"/>
            <a:ext cx="10773833" cy="510909"/>
          </a:xfrm>
        </p:spPr>
        <p:txBody>
          <a:bodyPr vert="horz" wrap="square" lIns="91440" tIns="45720" rIns="91440" bIns="45720" rtlCol="0" anchor="t" anchorCtr="0">
            <a:spAutoFit/>
          </a:bodyPr>
          <a:lstStyle>
            <a:lvl1pPr>
              <a:defRPr lang="en-US" dirty="0"/>
            </a:lvl1pPr>
          </a:lstStyle>
          <a:p>
            <a:pPr marL="0" lvl="0"/>
            <a:r>
              <a:rPr lang="en-US"/>
              <a:t>Slide Title Here</a:t>
            </a:r>
          </a:p>
        </p:txBody>
      </p:sp>
      <p:sp>
        <p:nvSpPr>
          <p:cNvPr id="3" name="Content Placeholder 2"/>
          <p:cNvSpPr>
            <a:spLocks noGrp="1"/>
          </p:cNvSpPr>
          <p:nvPr>
            <p:ph idx="1" hasCustomPrompt="1"/>
          </p:nvPr>
        </p:nvSpPr>
        <p:spPr>
          <a:xfrm>
            <a:off x="881953" y="1562634"/>
            <a:ext cx="5319183"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bullet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2"/>
          <p:cNvSpPr>
            <a:spLocks noGrp="1"/>
          </p:cNvSpPr>
          <p:nvPr>
            <p:ph type="body" idx="10" hasCustomPrompt="1"/>
          </p:nvPr>
        </p:nvSpPr>
        <p:spPr>
          <a:xfrm>
            <a:off x="854750" y="1013951"/>
            <a:ext cx="10770193" cy="383182"/>
          </a:xfrm>
        </p:spPr>
        <p:txBody>
          <a:bodyPr vert="horz" wrap="square" lIns="91440" tIns="45720" rIns="91440" bIns="45720" rtlCol="0" anchor="t">
            <a:noAutofit/>
          </a:bodyPr>
          <a:lstStyle>
            <a:lvl1pPr>
              <a:defRPr lang="en-US" dirty="0" smtClean="0"/>
            </a:lvl1pPr>
          </a:lstStyle>
          <a:p>
            <a:pPr marL="0" lvl="0" indent="0">
              <a:buNone/>
            </a:pPr>
            <a:r>
              <a:rPr lang="en-US"/>
              <a:t>Subhead</a:t>
            </a:r>
          </a:p>
        </p:txBody>
      </p:sp>
      <p:sp>
        <p:nvSpPr>
          <p:cNvPr id="9" name="Content Placeholder 2"/>
          <p:cNvSpPr>
            <a:spLocks noGrp="1"/>
          </p:cNvSpPr>
          <p:nvPr>
            <p:ph idx="11" hasCustomPrompt="1"/>
          </p:nvPr>
        </p:nvSpPr>
        <p:spPr>
          <a:xfrm>
            <a:off x="6510170" y="1556703"/>
            <a:ext cx="5350932"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bullet text</a:t>
            </a:r>
          </a:p>
          <a:p>
            <a:pPr lvl="1"/>
            <a:r>
              <a:rPr lang="en-US"/>
              <a:t>Second level</a:t>
            </a:r>
          </a:p>
          <a:p>
            <a:pPr lvl="2"/>
            <a:r>
              <a:rPr lang="en-US"/>
              <a:t>Third level</a:t>
            </a:r>
          </a:p>
          <a:p>
            <a:pPr lvl="3"/>
            <a:r>
              <a:rPr lang="en-US"/>
              <a:t>Fourth level</a:t>
            </a:r>
          </a:p>
          <a:p>
            <a:pPr lvl="4"/>
            <a:r>
              <a:rPr lang="en-US"/>
              <a:t>Fifth level</a:t>
            </a:r>
          </a:p>
        </p:txBody>
      </p:sp>
      <p:sp>
        <p:nvSpPr>
          <p:cNvPr id="10" name="Date Placeholder 4"/>
          <p:cNvSpPr>
            <a:spLocks noGrp="1"/>
          </p:cNvSpPr>
          <p:nvPr>
            <p:ph type="dt" sz="half" idx="2"/>
          </p:nvPr>
        </p:nvSpPr>
        <p:spPr>
          <a:xfrm>
            <a:off x="7904317" y="6439660"/>
            <a:ext cx="816351" cy="16434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a:solidFill>
                <a:srgbClr val="052049"/>
              </a:solidFill>
            </a:endParaRPr>
          </a:p>
        </p:txBody>
      </p:sp>
      <p:sp>
        <p:nvSpPr>
          <p:cNvPr id="11" name="Footer Placeholder 5"/>
          <p:cNvSpPr>
            <a:spLocks noGrp="1"/>
          </p:cNvSpPr>
          <p:nvPr>
            <p:ph type="ftr" sz="quarter" idx="3"/>
          </p:nvPr>
        </p:nvSpPr>
        <p:spPr>
          <a:xfrm>
            <a:off x="870615" y="6457428"/>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a:solidFill>
                <a:srgbClr val="052049"/>
              </a:solidFill>
            </a:endParaRPr>
          </a:p>
        </p:txBody>
      </p:sp>
      <p:sp>
        <p:nvSpPr>
          <p:cNvPr id="12" name="Slide Number Placeholder 6"/>
          <p:cNvSpPr>
            <a:spLocks noGrp="1"/>
          </p:cNvSpPr>
          <p:nvPr>
            <p:ph type="sldNum" sz="quarter" idx="4"/>
          </p:nvPr>
        </p:nvSpPr>
        <p:spPr>
          <a:xfrm>
            <a:off x="375746" y="6440804"/>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a:solidFill>
                <a:srgbClr val="052049"/>
              </a:solidFill>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15" name="Title 1"/>
          <p:cNvSpPr txBox="1">
            <a:spLocks/>
          </p:cNvSpPr>
          <p:nvPr/>
        </p:nvSpPr>
        <p:spPr>
          <a:xfrm>
            <a:off x="637117" y="434977"/>
            <a:ext cx="10945283" cy="523875"/>
          </a:xfrm>
          <a:prstGeom prst="rect">
            <a:avLst/>
          </a:prstGeom>
        </p:spPr>
        <p:txBody>
          <a:bodyPr/>
          <a:lstStyle>
            <a:lvl1pPr algn="l" rtl="0" eaLnBrk="1" fontAlgn="base" hangingPunct="1">
              <a:lnSpc>
                <a:spcPct val="85000"/>
              </a:lnSpc>
              <a:spcBef>
                <a:spcPct val="0"/>
              </a:spcBef>
              <a:spcAft>
                <a:spcPct val="0"/>
              </a:spcAft>
              <a:defRPr lang="en-US" sz="3200" kern="1200" dirty="0">
                <a:solidFill>
                  <a:schemeClr val="tx1"/>
                </a:solidFill>
                <a:latin typeface="Arial"/>
                <a:ea typeface="ＭＳ Ｐゴシック" charset="0"/>
                <a:cs typeface="Arial"/>
              </a:defRPr>
            </a:lvl1pPr>
            <a:lvl2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2pPr>
            <a:lvl3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3pPr>
            <a:lvl4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4pPr>
            <a:lvl5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5pPr>
            <a:lvl6pPr marL="4572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6pPr>
            <a:lvl7pPr marL="9144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7pPr>
            <a:lvl8pPr marL="13716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8pPr>
            <a:lvl9pPr marL="18288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3200" b="0" i="0" u="none" strike="noStrike" kern="1200" cap="none" spc="0" normalizeH="0" baseline="0" noProof="0">
                <a:ln>
                  <a:noFill/>
                </a:ln>
                <a:solidFill>
                  <a:srgbClr val="052049"/>
                </a:solidFill>
                <a:effectLst/>
                <a:uLnTx/>
                <a:uFillTx/>
                <a:latin typeface="Arial"/>
                <a:ea typeface="ＭＳ Ｐゴシック" charset="0"/>
                <a:cs typeface="Arial"/>
              </a:rPr>
              <a:t>Click to edit Master title style</a:t>
            </a:r>
          </a:p>
        </p:txBody>
      </p:sp>
      <p:sp>
        <p:nvSpPr>
          <p:cNvPr id="16" name="Text Placeholder 2"/>
          <p:cNvSpPr txBox="1">
            <a:spLocks/>
          </p:cNvSpPr>
          <p:nvPr/>
        </p:nvSpPr>
        <p:spPr>
          <a:xfrm>
            <a:off x="637117" y="1011994"/>
            <a:ext cx="10945283" cy="383183"/>
          </a:xfrm>
          <a:prstGeom prst="rect">
            <a:avLst/>
          </a:prstGeom>
        </p:spPr>
        <p:txBody>
          <a:bodyPr rtlCol="0">
            <a:noAutofit/>
          </a:bodyPr>
          <a:lstStyle>
            <a:lvl1pPr marL="168275" indent="-168275" algn="l" rtl="0" eaLnBrk="1" fontAlgn="base" hangingPunct="1">
              <a:lnSpc>
                <a:spcPct val="100000"/>
              </a:lnSpc>
              <a:spcBef>
                <a:spcPts val="1400"/>
              </a:spcBef>
              <a:spcAft>
                <a:spcPct val="0"/>
              </a:spcAft>
              <a:buClr>
                <a:schemeClr val="accent1"/>
              </a:buClr>
              <a:buFont typeface="Wingdings" charset="0"/>
              <a:buNone/>
              <a:defRPr lang="en-US" sz="2100" kern="1200" dirty="0" smtClean="0">
                <a:solidFill>
                  <a:schemeClr val="tx1"/>
                </a:solidFill>
                <a:latin typeface="+mj-lt"/>
                <a:ea typeface="ＭＳ Ｐゴシック" charset="0"/>
                <a:cs typeface="ＭＳ Ｐゴシック" charset="0"/>
              </a:defRPr>
            </a:lvl1pPr>
            <a:lvl2pPr marL="45720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2pPr>
            <a:lvl3pPr marL="74295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3pPr>
            <a:lvl4pPr marL="1028700" indent="-228600"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mn-cs"/>
              </a:defRPr>
            </a:lvl4pPr>
            <a:lvl5pPr marL="1312863"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14400" rtl="0" eaLnBrk="1" fontAlgn="base" latinLnBrk="0" hangingPunct="1">
              <a:lnSpc>
                <a:spcPct val="100000"/>
              </a:lnSpc>
              <a:spcBef>
                <a:spcPts val="1400"/>
              </a:spcBef>
              <a:spcAft>
                <a:spcPct val="0"/>
              </a:spcAft>
              <a:buClr>
                <a:srgbClr val="052049"/>
              </a:buClr>
              <a:buSzTx/>
              <a:buFont typeface="Wingdings" charset="0"/>
              <a:buNone/>
              <a:tabLst/>
              <a:defRPr/>
            </a:pPr>
            <a:r>
              <a:rPr kumimoji="0" lang="en-US" sz="2400" b="0" i="0" u="none" strike="noStrike" kern="1200" cap="none" spc="0" normalizeH="0" baseline="0" noProof="0">
                <a:ln>
                  <a:noFill/>
                </a:ln>
                <a:solidFill>
                  <a:srgbClr val="052049"/>
                </a:solidFill>
                <a:effectLst/>
                <a:uLnTx/>
                <a:uFillTx/>
                <a:latin typeface="Arial"/>
                <a:ea typeface="ＭＳ Ｐゴシック" charset="0"/>
                <a:cs typeface="ＭＳ Ｐゴシック" charset="0"/>
              </a:rPr>
              <a:t>Click to edit Master text styles</a:t>
            </a:r>
          </a:p>
        </p:txBody>
      </p:sp>
      <p:sp>
        <p:nvSpPr>
          <p:cNvPr id="17" name="Text Placeholder 5"/>
          <p:cNvSpPr txBox="1">
            <a:spLocks/>
          </p:cNvSpPr>
          <p:nvPr/>
        </p:nvSpPr>
        <p:spPr>
          <a:xfrm>
            <a:off x="637117" y="1508126"/>
            <a:ext cx="10945283" cy="4943475"/>
          </a:xfrm>
          <a:prstGeom prst="rect">
            <a:avLst/>
          </a:prstGeom>
        </p:spPr>
        <p:txBody>
          <a:bodyPr/>
          <a:lstStyle>
            <a:lvl1pPr marL="168275" indent="-168275"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ＭＳ Ｐゴシック" charset="0"/>
              </a:defRPr>
            </a:lvl1pPr>
            <a:lvl2pPr marL="45720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2pPr>
            <a:lvl3pPr marL="74295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3pPr>
            <a:lvl4pPr marL="1028700" indent="-228600"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mn-cs"/>
              </a:defRPr>
            </a:lvl4pPr>
            <a:lvl5pPr marL="1312863"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68275" marR="0" lvl="0" indent="-168275" algn="l" defTabSz="914400" rtl="0" eaLnBrk="1" fontAlgn="base" latinLnBrk="0" hangingPunct="1">
              <a:lnSpc>
                <a:spcPct val="90000"/>
              </a:lnSpc>
              <a:spcBef>
                <a:spcPts val="1400"/>
              </a:spcBef>
              <a:spcAft>
                <a:spcPct val="0"/>
              </a:spcAft>
              <a:buClr>
                <a:srgbClr val="052049"/>
              </a:buClr>
              <a:buSzTx/>
              <a:buFont typeface="Wingdings" charset="0"/>
              <a:buChar char="§"/>
              <a:tabLst/>
              <a:defRPr/>
            </a:pPr>
            <a:r>
              <a:rPr kumimoji="0" lang="en-US" sz="2100" b="0" i="0" u="none" strike="noStrike" kern="1200" cap="none" spc="0" normalizeH="0" baseline="0" noProof="0">
                <a:ln>
                  <a:noFill/>
                </a:ln>
                <a:solidFill>
                  <a:srgbClr val="052049"/>
                </a:solidFill>
                <a:effectLst/>
                <a:uLnTx/>
                <a:uFillTx/>
                <a:latin typeface="Arial"/>
                <a:ea typeface="ＭＳ Ｐゴシック" charset="0"/>
                <a:cs typeface="ＭＳ Ｐゴシック" charset="0"/>
              </a:rPr>
              <a:t>Click to edit Master text styles</a:t>
            </a:r>
          </a:p>
          <a:p>
            <a:pPr marL="457200" marR="0" lvl="1" indent="-227013" algn="l" defTabSz="914400" rtl="0" eaLnBrk="1" fontAlgn="base" latinLnBrk="0" hangingPunct="1">
              <a:lnSpc>
                <a:spcPct val="90000"/>
              </a:lnSpc>
              <a:spcBef>
                <a:spcPts val="1400"/>
              </a:spcBef>
              <a:spcAft>
                <a:spcPct val="0"/>
              </a:spcAft>
              <a:buClr>
                <a:srgbClr val="052049"/>
              </a:buClr>
              <a:buSzTx/>
              <a:buFont typeface="Arial" charset="0"/>
              <a:buChar char="•"/>
              <a:tabLst/>
              <a:defRPr/>
            </a:pPr>
            <a:r>
              <a:rPr kumimoji="0" lang="en-US" sz="2100" b="0" i="0" u="none" strike="noStrike" kern="1200" cap="none" spc="0" normalizeH="0" baseline="0" noProof="0">
                <a:ln>
                  <a:noFill/>
                </a:ln>
                <a:solidFill>
                  <a:srgbClr val="052049"/>
                </a:solidFill>
                <a:effectLst/>
                <a:uLnTx/>
                <a:uFillTx/>
                <a:latin typeface="Arial"/>
                <a:ea typeface="ＭＳ Ｐゴシック" charset="0"/>
                <a:cs typeface="+mn-cs"/>
              </a:rPr>
              <a:t>Second level</a:t>
            </a:r>
          </a:p>
          <a:p>
            <a:pPr marL="742950" marR="0" lvl="2" indent="-227013" algn="l" defTabSz="914400" rtl="0" eaLnBrk="1" fontAlgn="base" latinLnBrk="0" hangingPunct="1">
              <a:lnSpc>
                <a:spcPct val="90000"/>
              </a:lnSpc>
              <a:spcBef>
                <a:spcPts val="1400"/>
              </a:spcBef>
              <a:spcAft>
                <a:spcPct val="0"/>
              </a:spcAft>
              <a:buClr>
                <a:srgbClr val="052049"/>
              </a:buClr>
              <a:buSzTx/>
              <a:buFont typeface="Arial" charset="0"/>
              <a:buChar char="‒"/>
              <a:tabLst/>
              <a:defRPr/>
            </a:pPr>
            <a:r>
              <a:rPr kumimoji="0" lang="en-US" sz="2100" b="0" i="0" u="none" strike="noStrike" kern="1200" cap="none" spc="0" normalizeH="0" baseline="0" noProof="0">
                <a:ln>
                  <a:noFill/>
                </a:ln>
                <a:solidFill>
                  <a:srgbClr val="052049"/>
                </a:solidFill>
                <a:effectLst/>
                <a:uLnTx/>
                <a:uFillTx/>
                <a:latin typeface="Arial"/>
                <a:ea typeface="ＭＳ Ｐゴシック" charset="0"/>
                <a:cs typeface="+mn-cs"/>
              </a:rPr>
              <a:t>Third level</a:t>
            </a:r>
          </a:p>
          <a:p>
            <a:pPr marL="1028700" marR="0" lvl="3" indent="-228600" algn="l" defTabSz="914400" rtl="0" eaLnBrk="1" fontAlgn="base" latinLnBrk="0" hangingPunct="1">
              <a:lnSpc>
                <a:spcPct val="90000"/>
              </a:lnSpc>
              <a:spcBef>
                <a:spcPts val="1400"/>
              </a:spcBef>
              <a:spcAft>
                <a:spcPct val="0"/>
              </a:spcAft>
              <a:buClr>
                <a:srgbClr val="052049"/>
              </a:buClr>
              <a:buSzTx/>
              <a:buFont typeface="Wingdings" charset="0"/>
              <a:buChar char="§"/>
              <a:tabLst/>
              <a:defRPr/>
            </a:pPr>
            <a:r>
              <a:rPr kumimoji="0" lang="en-US" sz="2100" b="0" i="0" u="none" strike="noStrike" kern="1200" cap="none" spc="0" normalizeH="0" baseline="0" noProof="0">
                <a:ln>
                  <a:noFill/>
                </a:ln>
                <a:solidFill>
                  <a:srgbClr val="052049"/>
                </a:solidFill>
                <a:effectLst/>
                <a:uLnTx/>
                <a:uFillTx/>
                <a:latin typeface="Arial"/>
                <a:ea typeface="ＭＳ Ｐゴシック" charset="0"/>
                <a:cs typeface="+mn-cs"/>
              </a:rPr>
              <a:t>Fourth level</a:t>
            </a:r>
          </a:p>
          <a:p>
            <a:pPr marL="1312863" marR="0" lvl="4" indent="-227013" algn="l" defTabSz="914400" rtl="0" eaLnBrk="1" fontAlgn="base" latinLnBrk="0" hangingPunct="1">
              <a:lnSpc>
                <a:spcPct val="90000"/>
              </a:lnSpc>
              <a:spcBef>
                <a:spcPts val="1400"/>
              </a:spcBef>
              <a:spcAft>
                <a:spcPct val="0"/>
              </a:spcAft>
              <a:buClr>
                <a:srgbClr val="052049"/>
              </a:buClr>
              <a:buSzTx/>
              <a:buFont typeface="Arial" charset="0"/>
              <a:buChar char="•"/>
              <a:tabLst/>
              <a:defRPr/>
            </a:pPr>
            <a:r>
              <a:rPr kumimoji="0" lang="en-US" sz="2100" b="0" i="0" u="none" strike="noStrike" kern="1200" cap="none" spc="0" normalizeH="0" baseline="0" noProof="0">
                <a:ln>
                  <a:noFill/>
                </a:ln>
                <a:solidFill>
                  <a:srgbClr val="052049"/>
                </a:solidFill>
                <a:effectLst/>
                <a:uLnTx/>
                <a:uFillTx/>
                <a:latin typeface="Arial"/>
                <a:ea typeface="ＭＳ Ｐゴシック" charset="0"/>
                <a:cs typeface="+mn-cs"/>
              </a:rPr>
              <a:t>Fifth level</a:t>
            </a:r>
          </a:p>
        </p:txBody>
      </p:sp>
    </p:spTree>
    <p:extLst>
      <p:ext uri="{BB962C8B-B14F-4D97-AF65-F5344CB8AC3E}">
        <p14:creationId xmlns:p14="http://schemas.microsoft.com/office/powerpoint/2010/main" val="356807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External Co-branding Title">
    <p:bg>
      <p:bgPr>
        <a:solidFill>
          <a:schemeClr val="tx2"/>
        </a:solidFill>
        <a:effectLst/>
      </p:bgPr>
    </p:bg>
    <p:spTree>
      <p:nvGrpSpPr>
        <p:cNvPr id="1" name=""/>
        <p:cNvGrpSpPr/>
        <p:nvPr/>
      </p:nvGrpSpPr>
      <p:grpSpPr>
        <a:xfrm>
          <a:off x="0" y="0"/>
          <a:ext cx="0" cy="0"/>
          <a:chOff x="0" y="0"/>
          <a:chExt cx="0" cy="0"/>
        </a:xfrm>
      </p:grpSpPr>
      <p:pic>
        <p:nvPicPr>
          <p:cNvPr id="5" name="Picture 9" descr="UCSF_Diller_white_RGB.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6000" y="762001"/>
            <a:ext cx="2827867" cy="65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Title 34"/>
          <p:cNvSpPr>
            <a:spLocks noGrp="1"/>
          </p:cNvSpPr>
          <p:nvPr>
            <p:ph type="title"/>
          </p:nvPr>
        </p:nvSpPr>
        <p:spPr>
          <a:xfrm>
            <a:off x="864809" y="2878921"/>
            <a:ext cx="10582127" cy="623248"/>
          </a:xfrm>
          <a:prstGeom prst="rect">
            <a:avLst/>
          </a:prstGeom>
        </p:spPr>
        <p:txBody>
          <a:bodyPr rtlCol="0" anchor="b"/>
          <a:lstStyle>
            <a:lvl1pPr>
              <a:lnSpc>
                <a:spcPct val="95000"/>
              </a:lnSpc>
              <a:defRPr kumimoji="0" lang="en-US" sz="3600" b="0" i="0" u="none" strike="noStrike" kern="1200" cap="none" spc="0" normalizeH="0" baseline="0" noProof="0" dirty="0">
                <a:ln>
                  <a:noFill/>
                </a:ln>
                <a:solidFill>
                  <a:schemeClr val="bg1"/>
                </a:solidFill>
                <a:effectLst/>
                <a:uLnTx/>
                <a:uFillTx/>
                <a:latin typeface="+mj-lt"/>
                <a:ea typeface="+mj-ea"/>
                <a:cs typeface="+mj-cs"/>
              </a:defRPr>
            </a:lvl1pPr>
          </a:lstStyle>
          <a:p>
            <a:pPr lvl="0"/>
            <a:r>
              <a:rPr lang="en-US"/>
              <a:t>Click to edit Master title style</a:t>
            </a:r>
          </a:p>
        </p:txBody>
      </p:sp>
      <p:sp>
        <p:nvSpPr>
          <p:cNvPr id="38" name="Text Placeholder 2"/>
          <p:cNvSpPr>
            <a:spLocks noGrp="1"/>
          </p:cNvSpPr>
          <p:nvPr>
            <p:ph type="body" idx="1"/>
          </p:nvPr>
        </p:nvSpPr>
        <p:spPr>
          <a:xfrm>
            <a:off x="872930" y="3436980"/>
            <a:ext cx="8760021" cy="507831"/>
          </a:xfrm>
          <a:prstGeom prst="rect">
            <a:avLst/>
          </a:prstGeom>
        </p:spPr>
        <p:txBody>
          <a:bodyPr>
            <a:noAutofit/>
          </a:bodyPr>
          <a:lstStyle>
            <a:lvl1pPr marL="0" indent="0" algn="l" defTabSz="914400" rtl="0" eaLnBrk="1" latinLnBrk="0" hangingPunct="1">
              <a:lnSpc>
                <a:spcPct val="90000"/>
              </a:lnSpc>
              <a:spcBef>
                <a:spcPts val="600"/>
              </a:spcBef>
              <a:buFont typeface="Arial" pitchFamily="34" charset="0"/>
              <a:buNone/>
              <a:defRPr sz="3200" i="1" spc="0" baseline="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sz="quarter" idx="10"/>
          </p:nvPr>
        </p:nvSpPr>
        <p:spPr>
          <a:xfrm>
            <a:off x="996951" y="4350042"/>
            <a:ext cx="8636000" cy="193675"/>
          </a:xfrm>
          <a:prstGeom prst="rect">
            <a:avLst/>
          </a:prstGeom>
        </p:spPr>
        <p:txBody>
          <a:bodyPr lIns="0" tIns="0" rIns="0" bIns="0" rtlCol="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lvl="0"/>
            <a:r>
              <a:rPr lang="en-US"/>
              <a:t>Click to edit Master text styles</a:t>
            </a:r>
          </a:p>
        </p:txBody>
      </p:sp>
      <p:sp>
        <p:nvSpPr>
          <p:cNvPr id="6" name="Date Placeholder 4"/>
          <p:cNvSpPr>
            <a:spLocks noGrp="1"/>
          </p:cNvSpPr>
          <p:nvPr>
            <p:ph type="dt" sz="half" idx="11"/>
          </p:nvPr>
        </p:nvSpPr>
        <p:spPr>
          <a:xfrm>
            <a:off x="996953" y="6045202"/>
            <a:ext cx="2567516" cy="239713"/>
          </a:xfrm>
          <a:prstGeom prst="rect">
            <a:avLst/>
          </a:prstGeom>
        </p:spPr>
        <p:txBody>
          <a:bodyPr/>
          <a:lstStyle>
            <a:lvl1pPr>
              <a:defRPr sz="1200" dirty="0" smtClean="0">
                <a:solidFill>
                  <a:srgbClr val="FFFFFF"/>
                </a:solidFill>
              </a:defRPr>
            </a:lvl1pPr>
          </a:lstStyle>
          <a:p>
            <a:pPr>
              <a:defRPr/>
            </a:pPr>
            <a:endParaRPr lang="en-US"/>
          </a:p>
        </p:txBody>
      </p:sp>
    </p:spTree>
    <p:extLst>
      <p:ext uri="{BB962C8B-B14F-4D97-AF65-F5344CB8AC3E}">
        <p14:creationId xmlns:p14="http://schemas.microsoft.com/office/powerpoint/2010/main" val="17701072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External Co-branding Titl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10296" y="2859638"/>
            <a:ext cx="8794293"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a:t>Title Slide Here</a:t>
            </a:r>
          </a:p>
        </p:txBody>
      </p:sp>
      <p:sp>
        <p:nvSpPr>
          <p:cNvPr id="38" name="Text Placeholder 2"/>
          <p:cNvSpPr>
            <a:spLocks noGrp="1"/>
          </p:cNvSpPr>
          <p:nvPr>
            <p:ph type="body" idx="1" hasCustomPrompt="1"/>
          </p:nvPr>
        </p:nvSpPr>
        <p:spPr>
          <a:xfrm>
            <a:off x="618419" y="3406590"/>
            <a:ext cx="8760021"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4000" i="1" spc="0" baseline="0">
                <a:solidFill>
                  <a:schemeClr val="bg1"/>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a:t>Subtitle Title Here</a:t>
            </a:r>
          </a:p>
        </p:txBody>
      </p:sp>
      <p:sp>
        <p:nvSpPr>
          <p:cNvPr id="46" name="Date Placeholder 4"/>
          <p:cNvSpPr>
            <a:spLocks noGrp="1"/>
          </p:cNvSpPr>
          <p:nvPr>
            <p:ph type="dt" sz="half" idx="2"/>
          </p:nvPr>
        </p:nvSpPr>
        <p:spPr>
          <a:xfrm>
            <a:off x="727751" y="6045890"/>
            <a:ext cx="2567117" cy="238607"/>
          </a:xfrm>
          <a:prstGeom prst="rect">
            <a:avLst/>
          </a:prstGeom>
        </p:spPr>
        <p:txBody>
          <a:bodyPr vert="horz" wrap="square" lIns="0" tIns="0" rIns="0" bIns="0" rtlCol="0" anchor="b" anchorCtr="0"/>
          <a:lstStyle>
            <a:lvl1pPr algn="l">
              <a:defRPr sz="1333" i="0">
                <a:solidFill>
                  <a:schemeClr val="bg1"/>
                </a:solidFill>
                <a:latin typeface="Arial" pitchFamily="34" charset="0"/>
                <a:cs typeface="Arial" pitchFamily="34" charset="0"/>
              </a:defRPr>
            </a:lvl1pPr>
          </a:lstStyle>
          <a:p>
            <a:endParaRPr lang="en-US">
              <a:solidFill>
                <a:srgbClr val="FFFFFF"/>
              </a:solidFill>
            </a:endParaRPr>
          </a:p>
        </p:txBody>
      </p:sp>
      <p:sp>
        <p:nvSpPr>
          <p:cNvPr id="3" name="Text Placeholder 2"/>
          <p:cNvSpPr>
            <a:spLocks noGrp="1"/>
          </p:cNvSpPr>
          <p:nvPr>
            <p:ph type="body" sz="quarter" idx="10"/>
          </p:nvPr>
        </p:nvSpPr>
        <p:spPr>
          <a:xfrm>
            <a:off x="731044" y="4338645"/>
            <a:ext cx="8636000" cy="193675"/>
          </a:xfrm>
        </p:spPr>
        <p:txBody>
          <a:bodyPr vert="horz" wrap="square" lIns="0" tIns="0" rIns="0" bIns="0" rtlCol="0" anchor="t" anchorCtr="0"/>
          <a:lstStyle>
            <a:lvl1pPr marL="0" indent="0">
              <a:spcBef>
                <a:spcPts val="0"/>
              </a:spcBef>
              <a:buFontTx/>
              <a:buNone/>
              <a:defRPr lang="en-US" sz="1867" i="0" dirty="0" smtClean="0">
                <a:solidFill>
                  <a:schemeClr val="bg1"/>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Click to edit Master text styles</a:t>
            </a:r>
          </a:p>
        </p:txBody>
      </p:sp>
      <p:pic>
        <p:nvPicPr>
          <p:cNvPr id="13" name="Picture 12" descr="UCSF_Diller_white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4267" y="795867"/>
            <a:ext cx="2335260" cy="720292"/>
          </a:xfrm>
          <a:prstGeom prst="rect">
            <a:avLst/>
          </a:prstGeom>
        </p:spPr>
      </p:pic>
      <p:cxnSp>
        <p:nvCxnSpPr>
          <p:cNvPr id="7" name="Straight Connector 6"/>
          <p:cNvCxnSpPr/>
          <p:nvPr userDrawn="1"/>
        </p:nvCxnSpPr>
        <p:spPr>
          <a:xfrm>
            <a:off x="3297417" y="703381"/>
            <a:ext cx="7168" cy="97942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80706" y="808029"/>
            <a:ext cx="1925300" cy="770120"/>
          </a:xfrm>
          <a:prstGeom prst="rect">
            <a:avLst/>
          </a:prstGeom>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External Co-branding White Title">
    <p:bg>
      <p:bgPr>
        <a:solidFill>
          <a:schemeClr val="bg2"/>
        </a:solidFill>
        <a:effectLst/>
      </p:bgPr>
    </p:bg>
    <p:spTree>
      <p:nvGrpSpPr>
        <p:cNvPr id="1" name=""/>
        <p:cNvGrpSpPr/>
        <p:nvPr/>
      </p:nvGrpSpPr>
      <p:grpSpPr>
        <a:xfrm>
          <a:off x="0" y="0"/>
          <a:ext cx="0" cy="0"/>
          <a:chOff x="0" y="0"/>
          <a:chExt cx="0" cy="0"/>
        </a:xfrm>
      </p:grpSpPr>
      <p:sp>
        <p:nvSpPr>
          <p:cNvPr id="46" name="Date Placeholder 4"/>
          <p:cNvSpPr>
            <a:spLocks noGrp="1"/>
          </p:cNvSpPr>
          <p:nvPr>
            <p:ph type="dt" sz="half" idx="2"/>
          </p:nvPr>
        </p:nvSpPr>
        <p:spPr>
          <a:xfrm>
            <a:off x="729747" y="6045890"/>
            <a:ext cx="2567117" cy="238607"/>
          </a:xfrm>
          <a:prstGeom prst="rect">
            <a:avLst/>
          </a:prstGeom>
        </p:spPr>
        <p:txBody>
          <a:bodyPr vert="horz" wrap="square" lIns="0" tIns="0" rIns="0" bIns="0" rtlCol="0" anchor="b" anchorCtr="0"/>
          <a:lstStyle>
            <a:lvl1pPr algn="l">
              <a:defRPr sz="1333" i="0">
                <a:solidFill>
                  <a:schemeClr val="tx2"/>
                </a:solidFill>
                <a:latin typeface="Arial" pitchFamily="34" charset="0"/>
                <a:cs typeface="Arial" pitchFamily="34" charset="0"/>
              </a:defRPr>
            </a:lvl1pPr>
          </a:lstStyle>
          <a:p>
            <a:endParaRPr lang="en-US">
              <a:solidFill>
                <a:srgbClr val="052049"/>
              </a:solidFill>
            </a:endParaRPr>
          </a:p>
        </p:txBody>
      </p:sp>
      <p:sp>
        <p:nvSpPr>
          <p:cNvPr id="3" name="Text Placeholder 2"/>
          <p:cNvSpPr>
            <a:spLocks noGrp="1"/>
          </p:cNvSpPr>
          <p:nvPr>
            <p:ph type="body" sz="quarter" idx="10"/>
          </p:nvPr>
        </p:nvSpPr>
        <p:spPr>
          <a:xfrm>
            <a:off x="729241" y="4339620"/>
            <a:ext cx="8636000" cy="193675"/>
          </a:xfrm>
        </p:spPr>
        <p:txBody>
          <a:bodyPr vert="horz" wrap="square" lIns="0" tIns="0" rIns="0" bIns="0" rtlCol="0" anchor="t" anchorCtr="0"/>
          <a:lstStyle>
            <a:lvl1pPr marL="0" indent="0">
              <a:spcBef>
                <a:spcPts val="0"/>
              </a:spcBef>
              <a:buFontTx/>
              <a:buNone/>
              <a:defRPr lang="en-US" sz="1867" i="0" dirty="0" smtClean="0">
                <a:solidFill>
                  <a:schemeClr val="tx2"/>
                </a:solidFill>
                <a:cs typeface="Arial"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a:t>Click to edit Master text styles</a:t>
            </a:r>
          </a:p>
        </p:txBody>
      </p:sp>
      <p:sp>
        <p:nvSpPr>
          <p:cNvPr id="35" name="Title 34"/>
          <p:cNvSpPr>
            <a:spLocks noGrp="1"/>
          </p:cNvSpPr>
          <p:nvPr>
            <p:ph type="title" hasCustomPrompt="1"/>
          </p:nvPr>
        </p:nvSpPr>
        <p:spPr>
          <a:xfrm>
            <a:off x="612730" y="2855839"/>
            <a:ext cx="8794293" cy="646331"/>
          </a:xfrm>
        </p:spPr>
        <p:txBody>
          <a:bodyPr vert="horz" wrap="square" lIns="91440" tIns="45720" rIns="91440" bIns="45720" rtlCol="0" anchor="b">
            <a:spAutoFit/>
          </a:bodyPr>
          <a:lstStyle>
            <a:lvl1pPr>
              <a:lnSpc>
                <a:spcPct val="95000"/>
              </a:lnSpc>
              <a:defRPr kumimoji="0" lang="en-US" sz="4000" b="0" i="0" u="none" strike="noStrike" kern="1200" cap="none" spc="0" normalizeH="0" baseline="0" noProof="0" dirty="0">
                <a:ln>
                  <a:noFill/>
                </a:ln>
                <a:solidFill>
                  <a:schemeClr val="tx2"/>
                </a:solidFill>
                <a:effectLst/>
                <a:uLnTx/>
                <a:uFillTx/>
                <a:latin typeface="+mn-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lang="en-US"/>
              <a:t>Title Slide Here</a:t>
            </a:r>
          </a:p>
        </p:txBody>
      </p:sp>
      <p:sp>
        <p:nvSpPr>
          <p:cNvPr id="38" name="Text Placeholder 2"/>
          <p:cNvSpPr>
            <a:spLocks noGrp="1"/>
          </p:cNvSpPr>
          <p:nvPr>
            <p:ph type="body" idx="1" hasCustomPrompt="1"/>
          </p:nvPr>
        </p:nvSpPr>
        <p:spPr>
          <a:xfrm>
            <a:off x="620852" y="3410926"/>
            <a:ext cx="8760021" cy="507831"/>
          </a:xfrm>
        </p:spPr>
        <p:txBody>
          <a:bodyPr anchor="t" anchorCtr="0">
            <a:noAutofit/>
          </a:bodyPr>
          <a:lstStyle>
            <a:lvl1pPr marL="0" indent="0" algn="l" defTabSz="1219170" rtl="0" eaLnBrk="1" latinLnBrk="0" hangingPunct="1">
              <a:lnSpc>
                <a:spcPct val="90000"/>
              </a:lnSpc>
              <a:spcBef>
                <a:spcPts val="800"/>
              </a:spcBef>
              <a:buFont typeface="Arial" pitchFamily="34" charset="0"/>
              <a:buNone/>
              <a:defRPr sz="4000" i="1" spc="0" baseline="0">
                <a:solidFill>
                  <a:schemeClr val="tx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marL="0" lvl="0" indent="0" algn="l" defTabSz="1219170" rtl="0" eaLnBrk="1" latinLnBrk="0" hangingPunct="1">
              <a:lnSpc>
                <a:spcPct val="75000"/>
              </a:lnSpc>
              <a:spcBef>
                <a:spcPts val="1867"/>
              </a:spcBef>
              <a:buFont typeface="Arial" pitchFamily="34" charset="0"/>
              <a:buNone/>
            </a:pPr>
            <a:r>
              <a:rPr lang="en-US"/>
              <a:t>Subtitle Title Here</a:t>
            </a:r>
          </a:p>
        </p:txBody>
      </p:sp>
      <p:cxnSp>
        <p:nvCxnSpPr>
          <p:cNvPr id="10" name="Straight Connector 9"/>
          <p:cNvCxnSpPr/>
          <p:nvPr userDrawn="1"/>
        </p:nvCxnSpPr>
        <p:spPr>
          <a:xfrm>
            <a:off x="3110585" y="503880"/>
            <a:ext cx="0" cy="118872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5681" y="693517"/>
            <a:ext cx="2497707" cy="999083"/>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2730" y="723639"/>
            <a:ext cx="2102761" cy="663311"/>
          </a:xfrm>
          <a:prstGeom prst="rect">
            <a:avLst/>
          </a:prstGeom>
        </p:spPr>
      </p:pic>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27293"/>
            <a:ext cx="10786535" cy="580608"/>
          </a:xfrm>
        </p:spPr>
        <p:txBody>
          <a:bodyPr vert="horz" wrap="square" lIns="91440" tIns="45720" rIns="91440" bIns="45720" rtlCol="0" anchor="t" anchorCtr="0">
            <a:spAutoFit/>
          </a:bodyPr>
          <a:lstStyle>
            <a:lvl1pPr>
              <a:defRPr lang="en-US" dirty="0"/>
            </a:lvl1pPr>
          </a:lstStyle>
          <a:p>
            <a:pPr lvl="0"/>
            <a:r>
              <a:rPr lang="en-US"/>
              <a:t>Slide Title Here</a:t>
            </a:r>
          </a:p>
        </p:txBody>
      </p:sp>
      <p:sp>
        <p:nvSpPr>
          <p:cNvPr id="3" name="Content Placeholder 2"/>
          <p:cNvSpPr>
            <a:spLocks noGrp="1"/>
          </p:cNvSpPr>
          <p:nvPr>
            <p:ph idx="1" hasCustomPrompt="1"/>
          </p:nvPr>
        </p:nvSpPr>
        <p:spPr>
          <a:xfrm>
            <a:off x="582033" y="1513786"/>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2"/>
          </p:nvPr>
        </p:nvSpPr>
        <p:spPr>
          <a:xfrm>
            <a:off x="8139385" y="6452361"/>
            <a:ext cx="1236257" cy="155235"/>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endParaRPr lang="en-US">
              <a:solidFill>
                <a:srgbClr val="052049"/>
              </a:solidFill>
            </a:endParaRPr>
          </a:p>
        </p:txBody>
      </p:sp>
      <p:sp>
        <p:nvSpPr>
          <p:cNvPr id="12" name="Slide Number Placeholder 6"/>
          <p:cNvSpPr>
            <a:spLocks noGrp="1"/>
          </p:cNvSpPr>
          <p:nvPr>
            <p:ph type="sldNum" sz="quarter" idx="4"/>
          </p:nvPr>
        </p:nvSpPr>
        <p:spPr>
          <a:xfrm>
            <a:off x="362808" y="6453505"/>
            <a:ext cx="328081" cy="155233"/>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a:solidFill>
                <a:srgbClr val="052049"/>
              </a:solidFill>
            </a:endParaRPr>
          </a:p>
        </p:txBody>
      </p:sp>
      <p:sp>
        <p:nvSpPr>
          <p:cNvPr id="8" name="Footer Placeholder 4"/>
          <p:cNvSpPr>
            <a:spLocks noGrp="1"/>
          </p:cNvSpPr>
          <p:nvPr>
            <p:ph type="ftr" sz="quarter" idx="3"/>
          </p:nvPr>
        </p:nvSpPr>
        <p:spPr>
          <a:xfrm>
            <a:off x="730867" y="6470129"/>
            <a:ext cx="5747876" cy="137980"/>
          </a:xfrm>
        </p:spPr>
        <p:txBody>
          <a:bodyPr/>
          <a:lstStyle>
            <a:lvl1pPr>
              <a:defRPr sz="1067" baseline="0"/>
            </a:lvl1pPr>
          </a:lstStyle>
          <a:p>
            <a:endParaRPr lang="en-US">
              <a:solidFill>
                <a:srgbClr val="052049"/>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 and Footer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426658"/>
            <a:ext cx="10786535" cy="580608"/>
          </a:xfrm>
        </p:spPr>
        <p:txBody>
          <a:bodyPr vert="horz" wrap="square" lIns="91440" tIns="45720" rIns="91440" bIns="45720" rtlCol="0" anchor="t" anchorCtr="0">
            <a:spAutoFit/>
          </a:bodyPr>
          <a:lstStyle>
            <a:lvl1pPr>
              <a:defRPr lang="en-US" dirty="0"/>
            </a:lvl1pPr>
          </a:lstStyle>
          <a:p>
            <a:pPr lvl="0"/>
            <a:r>
              <a:rPr lang="en-US"/>
              <a:t>Slide Title Here</a:t>
            </a:r>
          </a:p>
        </p:txBody>
      </p:sp>
      <p:sp>
        <p:nvSpPr>
          <p:cNvPr id="3" name="Content Placeholder 2"/>
          <p:cNvSpPr>
            <a:spLocks noGrp="1"/>
          </p:cNvSpPr>
          <p:nvPr>
            <p:ph idx="1" hasCustomPrompt="1"/>
          </p:nvPr>
        </p:nvSpPr>
        <p:spPr>
          <a:xfrm>
            <a:off x="582033" y="1971826"/>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6"/>
          <p:cNvSpPr>
            <a:spLocks noGrp="1"/>
          </p:cNvSpPr>
          <p:nvPr>
            <p:ph type="sldNum" sz="quarter" idx="4"/>
          </p:nvPr>
        </p:nvSpPr>
        <p:spPr>
          <a:xfrm>
            <a:off x="362808" y="6453505"/>
            <a:ext cx="328081" cy="155233"/>
          </a:xfrm>
          <a:prstGeom prst="rect">
            <a:avLst/>
          </a:prstGeom>
        </p:spPr>
        <p:txBody>
          <a:bodyPr vert="horz" wrap="square" lIns="0" tIns="0" rIns="0" bIns="0" rtlCol="0" anchor="b" anchorCtr="0"/>
          <a:lstStyle>
            <a:lvl1pPr algn="l">
              <a:defRPr sz="933"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a:solidFill>
                <a:srgbClr val="052049"/>
              </a:solidFill>
            </a:endParaRPr>
          </a:p>
        </p:txBody>
      </p:sp>
      <p:sp>
        <p:nvSpPr>
          <p:cNvPr id="8" name="Footer Placeholder 4"/>
          <p:cNvSpPr>
            <a:spLocks noGrp="1"/>
          </p:cNvSpPr>
          <p:nvPr>
            <p:ph type="ftr" sz="quarter" idx="3"/>
          </p:nvPr>
        </p:nvSpPr>
        <p:spPr>
          <a:xfrm>
            <a:off x="730867" y="6470129"/>
            <a:ext cx="5747876" cy="137980"/>
          </a:xfrm>
        </p:spPr>
        <p:txBody>
          <a:bodyPr/>
          <a:lstStyle>
            <a:lvl1pPr>
              <a:defRPr sz="1067" baseline="0"/>
            </a:lvl1pPr>
          </a:lstStyle>
          <a:p>
            <a:endParaRPr lang="en-US">
              <a:solidFill>
                <a:srgbClr val="052049"/>
              </a:solidFill>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solidFill>
                <a:srgbClr val="052049"/>
              </a:solidFill>
              <a:ea typeface=""/>
            </a:endParaRPr>
          </a:p>
        </p:txBody>
      </p:sp>
    </p:spTree>
    <p:extLst>
      <p:ext uri="{BB962C8B-B14F-4D97-AF65-F5344CB8AC3E}">
        <p14:creationId xmlns:p14="http://schemas.microsoft.com/office/powerpoint/2010/main" val="28359141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
        <p:nvSpPr>
          <p:cNvPr id="11" name="Title 15"/>
          <p:cNvSpPr>
            <a:spLocks noGrp="1"/>
          </p:cNvSpPr>
          <p:nvPr>
            <p:ph type="title" hasCustomPrompt="1"/>
          </p:nvPr>
        </p:nvSpPr>
        <p:spPr>
          <a:xfrm>
            <a:off x="604780" y="425001"/>
            <a:ext cx="10898107" cy="611449"/>
          </a:xfrm>
        </p:spPr>
        <p:txBody>
          <a:bodyPr anchor="b">
            <a:noAutofit/>
          </a:bodyPr>
          <a:lstStyle>
            <a:lvl1pPr>
              <a:defRPr sz="4800">
                <a:latin typeface="+mj-lt"/>
              </a:defRPr>
            </a:lvl1pPr>
          </a:lstStyle>
          <a:p>
            <a:r>
              <a:rPr lang="en-US"/>
              <a:t>Slide Title Here</a:t>
            </a:r>
          </a:p>
        </p:txBody>
      </p:sp>
      <p:sp>
        <p:nvSpPr>
          <p:cNvPr id="12"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10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a:t>Optional Subhead here</a:t>
            </a:r>
          </a:p>
        </p:txBody>
      </p:sp>
      <p:sp>
        <p:nvSpPr>
          <p:cNvPr id="8" name="Content Placeholder 3"/>
          <p:cNvSpPr>
            <a:spLocks noGrp="1"/>
          </p:cNvSpPr>
          <p:nvPr>
            <p:ph sz="quarter" idx="18" hasCustomPrompt="1"/>
          </p:nvPr>
        </p:nvSpPr>
        <p:spPr>
          <a:xfrm>
            <a:off x="609234" y="1894325"/>
            <a:ext cx="5102453" cy="3804111"/>
          </a:xfrm>
        </p:spPr>
        <p:txBody>
          <a:bodyPr/>
          <a:lstStyle/>
          <a:p>
            <a:pPr lvl="0"/>
            <a:r>
              <a:rPr lang="en-US"/>
              <a:t>Click to add text</a:t>
            </a:r>
          </a:p>
          <a:p>
            <a:pPr lvl="1"/>
            <a:r>
              <a:rPr lang="en-US"/>
              <a:t>Second level</a:t>
            </a:r>
          </a:p>
          <a:p>
            <a:pPr lvl="2"/>
            <a:r>
              <a:rPr lang="en-US"/>
              <a:t>Third level</a:t>
            </a:r>
          </a:p>
          <a:p>
            <a:pPr lvl="3"/>
            <a:r>
              <a:rPr lang="en-US"/>
              <a:t>Fourth level</a:t>
            </a:r>
          </a:p>
        </p:txBody>
      </p:sp>
      <p:sp>
        <p:nvSpPr>
          <p:cNvPr id="9" name="Content Placeholder 3"/>
          <p:cNvSpPr>
            <a:spLocks noGrp="1"/>
          </p:cNvSpPr>
          <p:nvPr>
            <p:ph sz="quarter" idx="19" hasCustomPrompt="1"/>
          </p:nvPr>
        </p:nvSpPr>
        <p:spPr>
          <a:xfrm>
            <a:off x="6387182" y="1894325"/>
            <a:ext cx="5102453" cy="3804111"/>
          </a:xfrm>
        </p:spPr>
        <p:txBody>
          <a:bodyPr/>
          <a:lstStyle/>
          <a:p>
            <a:pPr lvl="0"/>
            <a:r>
              <a:rPr lang="en-US"/>
              <a:t>Click to add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2432654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theme" Target="../theme/theme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442102" y="1555753"/>
            <a:ext cx="11220732" cy="166211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bullet text</a:t>
            </a:r>
          </a:p>
          <a:p>
            <a:pPr lvl="1"/>
            <a:r>
              <a:rPr lang="en-US"/>
              <a:t>Second level</a:t>
            </a:r>
          </a:p>
          <a:p>
            <a:pPr lvl="2"/>
            <a:r>
              <a:rPr lang="en-US"/>
              <a:t>Third level</a:t>
            </a:r>
          </a:p>
          <a:p>
            <a:pPr lvl="3"/>
            <a:r>
              <a:rPr lang="en-US"/>
              <a:t>Fourth level</a:t>
            </a:r>
          </a:p>
          <a:p>
            <a:pPr lvl="4"/>
            <a:r>
              <a:rPr lang="en-US"/>
              <a:t>Fifth level</a:t>
            </a:r>
          </a:p>
        </p:txBody>
      </p:sp>
      <p:pic>
        <p:nvPicPr>
          <p:cNvPr id="1028" name="Picture 41"/>
          <p:cNvPicPr>
            <a:picLocks noChangeAspect="1" noChangeArrowheads="1"/>
          </p:cNvPicPr>
          <p:nvPr/>
        </p:nvPicPr>
        <p:blipFill>
          <a:blip r:embed="rId3" cstate="screen">
            <a:extLst>
              <a:ext uri="{28A0092B-C50C-407E-A947-70E740481C1C}">
                <a14:useLocalDpi xmlns:a14="http://schemas.microsoft.com/office/drawing/2010/main"/>
              </a:ext>
            </a:extLst>
          </a:blip>
          <a:srcRect b="35957"/>
          <a:stretch>
            <a:fillRect/>
          </a:stretch>
        </p:blipFill>
        <p:spPr bwMode="invGray">
          <a:xfrm>
            <a:off x="10841567" y="6392864"/>
            <a:ext cx="1066800" cy="33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442101" y="434976"/>
            <a:ext cx="11220732" cy="607761"/>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90133" r:id="rId1"/>
  </p:sldLayoutIdLst>
  <p:transition>
    <p:fade/>
  </p:transition>
  <p:hf sldNum="0" hdr="0" ftr="0" dt="0"/>
  <p:txStyles>
    <p:titleStyle>
      <a:lvl1pPr algn="l" rtl="0" eaLnBrk="1" fontAlgn="base" hangingPunct="1">
        <a:lnSpc>
          <a:spcPct val="85000"/>
        </a:lnSpc>
        <a:spcBef>
          <a:spcPct val="0"/>
        </a:spcBef>
        <a:spcAft>
          <a:spcPct val="0"/>
        </a:spcAft>
        <a:defRPr lang="en-US" sz="3200" kern="1200" dirty="0">
          <a:solidFill>
            <a:schemeClr val="tx1"/>
          </a:solidFill>
          <a:latin typeface="Arial"/>
          <a:ea typeface="ＭＳ Ｐゴシック" charset="0"/>
          <a:cs typeface="Arial"/>
        </a:defRPr>
      </a:lvl1pPr>
      <a:lvl2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2pPr>
      <a:lvl3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3pPr>
      <a:lvl4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4pPr>
      <a:lvl5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5pPr>
      <a:lvl6pPr marL="4572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6pPr>
      <a:lvl7pPr marL="9144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7pPr>
      <a:lvl8pPr marL="13716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8pPr>
      <a:lvl9pPr marL="18288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9pPr>
    </p:titleStyle>
    <p:bodyStyle>
      <a:lvl1pPr marL="168275" indent="-168275"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ＭＳ Ｐゴシック" charset="0"/>
        </a:defRPr>
      </a:lvl1pPr>
      <a:lvl2pPr marL="45720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2pPr>
      <a:lvl3pPr marL="74295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3pPr>
      <a:lvl4pPr marL="1028700" indent="-228600"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mn-cs"/>
        </a:defRPr>
      </a:lvl4pPr>
      <a:lvl5pPr marL="1312863"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8"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b="35957"/>
          <a:stretch>
            <a:fillRect/>
          </a:stretch>
        </p:blipFill>
        <p:spPr bwMode="invGray">
          <a:xfrm>
            <a:off x="10841567" y="6392864"/>
            <a:ext cx="1066800" cy="33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a:xfrm>
            <a:off x="637117" y="434977"/>
            <a:ext cx="10945283" cy="523875"/>
          </a:xfrm>
          <a:prstGeom prst="rect">
            <a:avLst/>
          </a:prstGeom>
        </p:spPr>
        <p:txBody>
          <a:bodyPr/>
          <a:lstStyle>
            <a:lvl1pPr algn="l" rtl="0" eaLnBrk="1" fontAlgn="base" hangingPunct="1">
              <a:lnSpc>
                <a:spcPct val="85000"/>
              </a:lnSpc>
              <a:spcBef>
                <a:spcPct val="0"/>
              </a:spcBef>
              <a:spcAft>
                <a:spcPct val="0"/>
              </a:spcAft>
              <a:defRPr lang="en-US" sz="3200" kern="1200" dirty="0">
                <a:solidFill>
                  <a:schemeClr val="tx1"/>
                </a:solidFill>
                <a:latin typeface="Arial"/>
                <a:ea typeface="ＭＳ Ｐゴシック" charset="0"/>
                <a:cs typeface="Arial"/>
              </a:defRPr>
            </a:lvl1pPr>
            <a:lvl2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2pPr>
            <a:lvl3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3pPr>
            <a:lvl4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4pPr>
            <a:lvl5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5pPr>
            <a:lvl6pPr marL="4572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6pPr>
            <a:lvl7pPr marL="9144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7pPr>
            <a:lvl8pPr marL="13716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8pPr>
            <a:lvl9pPr marL="18288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9pPr>
          </a:lstStyle>
          <a:p>
            <a:r>
              <a:rPr lang="en-US" sz="3200"/>
              <a:t>Click to edit Master title style</a:t>
            </a:r>
          </a:p>
        </p:txBody>
      </p:sp>
      <p:sp>
        <p:nvSpPr>
          <p:cNvPr id="9" name="Text Placeholder 2"/>
          <p:cNvSpPr txBox="1">
            <a:spLocks/>
          </p:cNvSpPr>
          <p:nvPr/>
        </p:nvSpPr>
        <p:spPr>
          <a:xfrm>
            <a:off x="637117" y="1011994"/>
            <a:ext cx="10945283" cy="383183"/>
          </a:xfrm>
          <a:prstGeom prst="rect">
            <a:avLst/>
          </a:prstGeom>
        </p:spPr>
        <p:txBody>
          <a:bodyPr rtlCol="0">
            <a:noAutofit/>
          </a:bodyPr>
          <a:lstStyle>
            <a:lvl1pPr marL="168275" indent="-168275" algn="l" rtl="0" eaLnBrk="1" fontAlgn="base" hangingPunct="1">
              <a:lnSpc>
                <a:spcPct val="100000"/>
              </a:lnSpc>
              <a:spcBef>
                <a:spcPts val="1400"/>
              </a:spcBef>
              <a:spcAft>
                <a:spcPct val="0"/>
              </a:spcAft>
              <a:buClr>
                <a:schemeClr val="accent1"/>
              </a:buClr>
              <a:buFont typeface="Wingdings" charset="0"/>
              <a:buNone/>
              <a:defRPr lang="en-US" sz="2100" kern="1200" dirty="0" smtClean="0">
                <a:solidFill>
                  <a:schemeClr val="tx1"/>
                </a:solidFill>
                <a:latin typeface="+mj-lt"/>
                <a:ea typeface="ＭＳ Ｐゴシック" charset="0"/>
                <a:cs typeface="ＭＳ Ｐゴシック" charset="0"/>
              </a:defRPr>
            </a:lvl1pPr>
            <a:lvl2pPr marL="45720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2pPr>
            <a:lvl3pPr marL="74295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3pPr>
            <a:lvl4pPr marL="1028700" indent="-228600"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mn-cs"/>
              </a:defRPr>
            </a:lvl4pPr>
            <a:lvl5pPr marL="1312863"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a:t>Click to edit Master text styles</a:t>
            </a:r>
          </a:p>
        </p:txBody>
      </p:sp>
      <p:sp>
        <p:nvSpPr>
          <p:cNvPr id="10" name="Text Placeholder 5"/>
          <p:cNvSpPr txBox="1">
            <a:spLocks/>
          </p:cNvSpPr>
          <p:nvPr/>
        </p:nvSpPr>
        <p:spPr>
          <a:xfrm>
            <a:off x="637117" y="1508126"/>
            <a:ext cx="10945283" cy="4943475"/>
          </a:xfrm>
          <a:prstGeom prst="rect">
            <a:avLst/>
          </a:prstGeom>
        </p:spPr>
        <p:txBody>
          <a:bodyPr/>
          <a:lstStyle>
            <a:lvl1pPr marL="168275" indent="-168275"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ＭＳ Ｐゴシック" charset="0"/>
              </a:defRPr>
            </a:lvl1pPr>
            <a:lvl2pPr marL="45720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2pPr>
            <a:lvl3pPr marL="74295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3pPr>
            <a:lvl4pPr marL="1028700" indent="-228600"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mn-cs"/>
              </a:defRPr>
            </a:lvl4pPr>
            <a:lvl5pPr marL="1312863"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100"/>
              <a:t>Click to edit Master text styles</a:t>
            </a:r>
          </a:p>
          <a:p>
            <a:pPr lvl="1"/>
            <a:r>
              <a:rPr lang="en-US" sz="2100"/>
              <a:t>Second level</a:t>
            </a:r>
          </a:p>
          <a:p>
            <a:pPr lvl="2"/>
            <a:r>
              <a:rPr lang="en-US" sz="2100"/>
              <a:t>Third level</a:t>
            </a:r>
          </a:p>
          <a:p>
            <a:pPr lvl="3"/>
            <a:r>
              <a:rPr lang="en-US" sz="2100"/>
              <a:t>Fourth level</a:t>
            </a:r>
          </a:p>
          <a:p>
            <a:pPr lvl="4"/>
            <a:r>
              <a:rPr lang="en-US" sz="2100"/>
              <a:t>Fifth level</a:t>
            </a:r>
          </a:p>
        </p:txBody>
      </p:sp>
    </p:spTree>
  </p:cSld>
  <p:clrMap bg1="lt1" tx1="dk1" bg2="lt2" tx2="dk2" accent1="accent1" accent2="accent2" accent3="accent3" accent4="accent4" accent5="accent5" accent6="accent6" hlink="hlink" folHlink="folHlink"/>
  <p:sldLayoutIdLst>
    <p:sldLayoutId id="2147490139" r:id="rId1"/>
    <p:sldLayoutId id="2147490140" r:id="rId2"/>
  </p:sldLayoutIdLst>
  <p:transition>
    <p:fade/>
  </p:transition>
  <p:hf sldNum="0" hdr="0" ftr="0" dt="0"/>
  <p:txStyles>
    <p:titleStyle>
      <a:lvl1pPr algn="l" rtl="0" eaLnBrk="1" fontAlgn="base" hangingPunct="1">
        <a:lnSpc>
          <a:spcPct val="85000"/>
        </a:lnSpc>
        <a:spcBef>
          <a:spcPct val="0"/>
        </a:spcBef>
        <a:spcAft>
          <a:spcPct val="0"/>
        </a:spcAft>
        <a:defRPr lang="en-US" sz="3200" kern="1200" dirty="0">
          <a:solidFill>
            <a:schemeClr val="tx1"/>
          </a:solidFill>
          <a:latin typeface="Arial"/>
          <a:ea typeface="ＭＳ Ｐゴシック" charset="0"/>
          <a:cs typeface="Arial"/>
        </a:defRPr>
      </a:lvl1pPr>
      <a:lvl2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2pPr>
      <a:lvl3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3pPr>
      <a:lvl4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4pPr>
      <a:lvl5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5pPr>
      <a:lvl6pPr marL="4572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6pPr>
      <a:lvl7pPr marL="9144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7pPr>
      <a:lvl8pPr marL="13716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8pPr>
      <a:lvl9pPr marL="18288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9pPr>
    </p:titleStyle>
    <p:bodyStyle>
      <a:lvl1pPr marL="168275" indent="-168275"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ＭＳ Ｐゴシック" charset="0"/>
        </a:defRPr>
      </a:lvl1pPr>
      <a:lvl2pPr marL="45720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2pPr>
      <a:lvl3pPr marL="74295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3pPr>
      <a:lvl4pPr marL="1028700" indent="-228600"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mn-cs"/>
        </a:defRPr>
      </a:lvl4pPr>
      <a:lvl5pPr marL="1312863"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4780" y="425001"/>
            <a:ext cx="10786533" cy="580608"/>
          </a:xfrm>
          <a:prstGeom prst="rect">
            <a:avLst/>
          </a:prstGeom>
        </p:spPr>
        <p:txBody>
          <a:bodyPr vert="horz" wrap="square" lIns="91440" tIns="45720" rIns="91440" bIns="45720" rtlCol="0" anchor="t" anchorCtr="0">
            <a:spAutoFit/>
          </a:bodyPr>
          <a:lstStyle/>
          <a:p>
            <a:r>
              <a:rPr lang="en-US"/>
              <a:t>Slide Title Here</a:t>
            </a:r>
          </a:p>
        </p:txBody>
      </p:sp>
      <p:sp>
        <p:nvSpPr>
          <p:cNvPr id="3" name="Text Placeholder 2"/>
          <p:cNvSpPr>
            <a:spLocks noGrp="1"/>
          </p:cNvSpPr>
          <p:nvPr>
            <p:ph type="body" idx="1"/>
          </p:nvPr>
        </p:nvSpPr>
        <p:spPr>
          <a:xfrm>
            <a:off x="577254" y="1515610"/>
            <a:ext cx="10786535" cy="1661993"/>
          </a:xfrm>
          <a:prstGeom prst="rect">
            <a:avLst/>
          </a:prstGeom>
        </p:spPr>
        <p:txBody>
          <a:bodyPr vert="horz" wrap="square" lIns="91440" tIns="45720" rIns="91440" bIns="45720" rtlCol="0">
            <a:noAutofit/>
          </a:bodyPr>
          <a:lstStyle/>
          <a:p>
            <a:pPr lvl="0"/>
            <a:r>
              <a:rPr lang="en-US"/>
              <a:t>Click to edit bullet text</a:t>
            </a:r>
          </a:p>
          <a:p>
            <a:pPr lvl="1"/>
            <a:r>
              <a:rPr lang="en-US"/>
              <a:t>Second level</a:t>
            </a:r>
          </a:p>
          <a:p>
            <a:pPr lvl="2"/>
            <a:r>
              <a:rPr lang="en-US"/>
              <a:t>Third level</a:t>
            </a:r>
          </a:p>
          <a:p>
            <a:pPr lvl="3"/>
            <a:r>
              <a:rPr lang="en-US"/>
              <a:t>Fourth level</a:t>
            </a:r>
          </a:p>
          <a:p>
            <a:pPr lvl="4"/>
            <a:r>
              <a:rPr lang="en-US"/>
              <a:t>Fifth level</a:t>
            </a:r>
          </a:p>
        </p:txBody>
      </p:sp>
      <p:sp>
        <p:nvSpPr>
          <p:cNvPr id="11" name="Footer Placeholder 5"/>
          <p:cNvSpPr>
            <a:spLocks noGrp="1"/>
          </p:cNvSpPr>
          <p:nvPr>
            <p:ph type="ftr" sz="quarter" idx="3"/>
          </p:nvPr>
        </p:nvSpPr>
        <p:spPr>
          <a:xfrm>
            <a:off x="389960" y="6422065"/>
            <a:ext cx="5747876" cy="137980"/>
          </a:xfrm>
          <a:prstGeom prst="rect">
            <a:avLst/>
          </a:prstGeom>
        </p:spPr>
        <p:txBody>
          <a:bodyPr vert="horz" wrap="square" lIns="0" tIns="0" rIns="0" bIns="0" rtlCol="0" anchor="b" anchorCtr="0"/>
          <a:lstStyle>
            <a:lvl1pPr algn="l">
              <a:defRPr sz="933" b="0" i="1" baseline="0">
                <a:solidFill>
                  <a:schemeClr val="tx1"/>
                </a:solidFill>
                <a:latin typeface="Arial" pitchFamily="34" charset="0"/>
                <a:cs typeface="Arial" pitchFamily="34" charset="0"/>
              </a:defRPr>
            </a:lvl1pPr>
          </a:lstStyle>
          <a:p>
            <a:endParaRPr lang="en-US">
              <a:solidFill>
                <a:srgbClr val="052049"/>
              </a:solidFill>
              <a:ea typeface=""/>
            </a:endParaRPr>
          </a:p>
        </p:txBody>
      </p:sp>
      <p:cxnSp>
        <p:nvCxnSpPr>
          <p:cNvPr id="9" name="Straight Connector 8"/>
          <p:cNvCxnSpPr/>
          <p:nvPr userDrawn="1"/>
        </p:nvCxnSpPr>
        <p:spPr>
          <a:xfrm>
            <a:off x="370417" y="6301378"/>
            <a:ext cx="1146048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13" name="Freeform 77"/>
          <p:cNvSpPr>
            <a:spLocks/>
          </p:cNvSpPr>
          <p:nvPr userDrawn="1"/>
        </p:nvSpPr>
        <p:spPr bwMode="auto">
          <a:xfrm>
            <a:off x="11190818" y="6422065"/>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Garamond"/>
              <a:ea typeface=""/>
              <a:cs typeface=""/>
            </a:endParaRPr>
          </a:p>
        </p:txBody>
      </p:sp>
    </p:spTree>
    <p:extLst>
      <p:ext uri="{BB962C8B-B14F-4D97-AF65-F5344CB8AC3E}">
        <p14:creationId xmlns:p14="http://schemas.microsoft.com/office/powerpoint/2010/main" val="7696754"/>
      </p:ext>
    </p:extLst>
  </p:cSld>
  <p:clrMap bg1="lt1" tx1="dk1" bg2="lt2" tx2="dk2" accent1="accent1" accent2="accent2" accent3="accent3" accent4="accent4" accent5="accent5" accent6="accent6" hlink="hlink" folHlink="folHlink"/>
  <p:sldLayoutIdLst>
    <p:sldLayoutId id="2147490142" r:id="rId1"/>
    <p:sldLayoutId id="2147490143" r:id="rId2"/>
    <p:sldLayoutId id="2147490144" r:id="rId3"/>
    <p:sldLayoutId id="2147490145" r:id="rId4"/>
    <p:sldLayoutId id="2147490162" r:id="rId5"/>
    <p:sldLayoutId id="2147490172" r:id="rId6"/>
    <p:sldLayoutId id="2147490173" r:id="rId7"/>
    <p:sldLayoutId id="2147490175" r:id="rId8"/>
    <p:sldLayoutId id="2147490176" r:id="rId9"/>
  </p:sldLayoutIdLst>
  <p:transition>
    <p:fade/>
  </p:transition>
  <p:hf sldNum="0" hdr="0" ftr="0" dt="0"/>
  <p:txStyles>
    <p:titleStyle>
      <a:lvl1pPr algn="l" defTabSz="1219170" rtl="0" eaLnBrk="1" latinLnBrk="0" hangingPunct="1">
        <a:lnSpc>
          <a:spcPct val="85000"/>
        </a:lnSpc>
        <a:spcBef>
          <a:spcPct val="0"/>
        </a:spcBef>
        <a:buNone/>
        <a:defRPr lang="en-US" sz="3733" b="0" kern="1200" cap="none" spc="0" baseline="0" dirty="0" smtClean="0">
          <a:solidFill>
            <a:schemeClr val="tx1"/>
          </a:solidFill>
          <a:latin typeface="+mn-lt"/>
          <a:ea typeface="+mj-ea"/>
          <a:cs typeface="Arial" pitchFamily="34" charset="0"/>
        </a:defRPr>
      </a:lvl1pPr>
    </p:titleStyle>
    <p:bodyStyle>
      <a:lvl1pPr marL="224361" indent="-224361" algn="l" defTabSz="1219170" rtl="0" eaLnBrk="1" latinLnBrk="0" hangingPunct="1">
        <a:lnSpc>
          <a:spcPct val="90000"/>
        </a:lnSpc>
        <a:spcBef>
          <a:spcPts val="1600"/>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1pPr>
      <a:lvl2pPr marL="609585" indent="-302676" algn="l" defTabSz="1219170" rtl="0" eaLnBrk="1" latinLnBrk="0" hangingPunct="1">
        <a:lnSpc>
          <a:spcPct val="90000"/>
        </a:lnSpc>
        <a:spcBef>
          <a:spcPts val="1600"/>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2pPr>
      <a:lvl3pPr marL="990575" indent="-302676" algn="l" defTabSz="1219170" rtl="0" eaLnBrk="1" latinLnBrk="0" hangingPunct="1">
        <a:lnSpc>
          <a:spcPct val="90000"/>
        </a:lnSpc>
        <a:spcBef>
          <a:spcPts val="1600"/>
        </a:spcBef>
        <a:buClr>
          <a:schemeClr val="accent1"/>
        </a:buClr>
        <a:buFont typeface="Arial" panose="020B0604020202020204" pitchFamily="34" charset="0"/>
        <a:buChar char="‒"/>
        <a:defRPr lang="en-US" sz="2400" b="0" kern="1200" dirty="0" smtClean="0">
          <a:solidFill>
            <a:schemeClr val="tx1"/>
          </a:solidFill>
          <a:latin typeface="+mj-lt"/>
          <a:ea typeface="+mn-ea"/>
          <a:cs typeface="+mn-cs"/>
        </a:defRPr>
      </a:lvl3pPr>
      <a:lvl4pPr marL="1371566" indent="-304792" algn="l" defTabSz="1219170" rtl="0" eaLnBrk="1" latinLnBrk="0" hangingPunct="1">
        <a:lnSpc>
          <a:spcPct val="90000"/>
        </a:lnSpc>
        <a:spcBef>
          <a:spcPts val="1600"/>
        </a:spcBef>
        <a:buClr>
          <a:schemeClr val="accent1"/>
        </a:buClr>
        <a:buFont typeface="Wingdings" panose="05000000000000000000" pitchFamily="2" charset="2"/>
        <a:buChar char="§"/>
        <a:defRPr lang="en-US" sz="2400" b="0" kern="1200" dirty="0" smtClean="0">
          <a:solidFill>
            <a:schemeClr val="tx1"/>
          </a:solidFill>
          <a:latin typeface="+mj-lt"/>
          <a:ea typeface="+mn-ea"/>
          <a:cs typeface="+mn-cs"/>
        </a:defRPr>
      </a:lvl4pPr>
      <a:lvl5pPr marL="1750440" indent="-302676" algn="l" defTabSz="1219170" rtl="0" eaLnBrk="1" latinLnBrk="0" hangingPunct="1">
        <a:lnSpc>
          <a:spcPct val="90000"/>
        </a:lnSpc>
        <a:spcBef>
          <a:spcPts val="1600"/>
        </a:spcBef>
        <a:buClr>
          <a:schemeClr val="accent1"/>
        </a:buClr>
        <a:buFont typeface="Arial" panose="020B0604020202020204" pitchFamily="34" charset="0"/>
        <a:buChar char="•"/>
        <a:defRPr lang="en-US" sz="2400" b="0" kern="1200" dirty="0">
          <a:solidFill>
            <a:schemeClr val="tx1"/>
          </a:solidFill>
          <a:latin typeface="+mj-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74184" y="434976"/>
            <a:ext cx="10786533" cy="52322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t>Slide Title Here</a:t>
            </a:r>
          </a:p>
        </p:txBody>
      </p:sp>
      <p:sp>
        <p:nvSpPr>
          <p:cNvPr id="1027" name="Text Placeholder 2"/>
          <p:cNvSpPr>
            <a:spLocks noGrp="1"/>
          </p:cNvSpPr>
          <p:nvPr>
            <p:ph type="body" idx="1"/>
          </p:nvPr>
        </p:nvSpPr>
        <p:spPr bwMode="auto">
          <a:xfrm>
            <a:off x="876300" y="1555753"/>
            <a:ext cx="10786533" cy="166211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bullet text</a:t>
            </a:r>
          </a:p>
          <a:p>
            <a:pPr lvl="1"/>
            <a:r>
              <a:rPr lang="en-US"/>
              <a:t>Second level</a:t>
            </a:r>
          </a:p>
          <a:p>
            <a:pPr lvl="2"/>
            <a:r>
              <a:rPr lang="en-US"/>
              <a:t>Third level</a:t>
            </a:r>
          </a:p>
          <a:p>
            <a:pPr lvl="3"/>
            <a:r>
              <a:rPr lang="en-US"/>
              <a:t>Fourth level</a:t>
            </a:r>
          </a:p>
          <a:p>
            <a:pPr lvl="4"/>
            <a:r>
              <a:rPr lang="en-US"/>
              <a:t>Fifth level</a:t>
            </a:r>
          </a:p>
        </p:txBody>
      </p:sp>
      <p:pic>
        <p:nvPicPr>
          <p:cNvPr id="1028" name="Picture 41"/>
          <p:cNvPicPr>
            <a:picLocks noChangeAspect="1" noChangeArrowheads="1"/>
          </p:cNvPicPr>
          <p:nvPr/>
        </p:nvPicPr>
        <p:blipFill>
          <a:blip r:embed="rId7" cstate="screen">
            <a:extLst>
              <a:ext uri="{28A0092B-C50C-407E-A947-70E740481C1C}">
                <a14:useLocalDpi xmlns:a14="http://schemas.microsoft.com/office/drawing/2010/main"/>
              </a:ext>
            </a:extLst>
          </a:blip>
          <a:srcRect b="35957"/>
          <a:stretch>
            <a:fillRect/>
          </a:stretch>
        </p:blipFill>
        <p:spPr bwMode="invGray">
          <a:xfrm>
            <a:off x="10841567" y="6392864"/>
            <a:ext cx="1066800" cy="33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9008365"/>
      </p:ext>
    </p:extLst>
  </p:cSld>
  <p:clrMap bg1="lt1" tx1="dk1" bg2="lt2" tx2="dk2" accent1="accent1" accent2="accent2" accent3="accent3" accent4="accent4" accent5="accent5" accent6="accent6" hlink="hlink" folHlink="folHlink"/>
  <p:sldLayoutIdLst>
    <p:sldLayoutId id="2147490149" r:id="rId1"/>
    <p:sldLayoutId id="2147490150" r:id="rId2"/>
    <p:sldLayoutId id="2147490151" r:id="rId3"/>
    <p:sldLayoutId id="2147490152" r:id="rId4"/>
    <p:sldLayoutId id="2147490156" r:id="rId5"/>
  </p:sldLayoutIdLst>
  <p:transition>
    <p:fade/>
  </p:transition>
  <p:hf sldNum="0" hdr="0" ftr="0" dt="0"/>
  <p:txStyles>
    <p:titleStyle>
      <a:lvl1pPr algn="l" rtl="0" eaLnBrk="1" fontAlgn="base" hangingPunct="1">
        <a:lnSpc>
          <a:spcPct val="85000"/>
        </a:lnSpc>
        <a:spcBef>
          <a:spcPct val="0"/>
        </a:spcBef>
        <a:spcAft>
          <a:spcPct val="0"/>
        </a:spcAft>
        <a:defRPr lang="en-US" sz="3200" kern="1200" dirty="0">
          <a:solidFill>
            <a:schemeClr val="tx1"/>
          </a:solidFill>
          <a:latin typeface="Arial"/>
          <a:ea typeface="ＭＳ Ｐゴシック" charset="0"/>
          <a:cs typeface="Arial"/>
        </a:defRPr>
      </a:lvl1pPr>
      <a:lvl2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2pPr>
      <a:lvl3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3pPr>
      <a:lvl4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4pPr>
      <a:lvl5pPr algn="l" rtl="0" eaLnBrk="1" fontAlgn="base" hangingPunct="1">
        <a:lnSpc>
          <a:spcPct val="85000"/>
        </a:lnSpc>
        <a:spcBef>
          <a:spcPct val="0"/>
        </a:spcBef>
        <a:spcAft>
          <a:spcPct val="0"/>
        </a:spcAft>
        <a:defRPr sz="3200">
          <a:solidFill>
            <a:schemeClr val="tx1"/>
          </a:solidFill>
          <a:latin typeface="Arial" charset="0"/>
          <a:ea typeface="ＭＳ Ｐゴシック" charset="0"/>
          <a:cs typeface="Arial" charset="0"/>
        </a:defRPr>
      </a:lvl5pPr>
      <a:lvl6pPr marL="4572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6pPr>
      <a:lvl7pPr marL="9144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7pPr>
      <a:lvl8pPr marL="13716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8pPr>
      <a:lvl9pPr marL="1828800" algn="l" rtl="0" eaLnBrk="1" fontAlgn="base" hangingPunct="1">
        <a:lnSpc>
          <a:spcPct val="85000"/>
        </a:lnSpc>
        <a:spcBef>
          <a:spcPct val="0"/>
        </a:spcBef>
        <a:spcAft>
          <a:spcPct val="0"/>
        </a:spcAft>
        <a:defRPr sz="3600">
          <a:solidFill>
            <a:schemeClr val="tx1"/>
          </a:solidFill>
          <a:latin typeface="Garamond" charset="0"/>
          <a:ea typeface="ＭＳ Ｐゴシック" charset="0"/>
        </a:defRPr>
      </a:lvl9pPr>
    </p:titleStyle>
    <p:bodyStyle>
      <a:lvl1pPr marL="168275" indent="-168275"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ＭＳ Ｐゴシック" charset="0"/>
        </a:defRPr>
      </a:lvl1pPr>
      <a:lvl2pPr marL="45720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2pPr>
      <a:lvl3pPr marL="742950"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3pPr>
      <a:lvl4pPr marL="1028700" indent="-228600" algn="l" rtl="0" eaLnBrk="1" fontAlgn="base" hangingPunct="1">
        <a:lnSpc>
          <a:spcPct val="90000"/>
        </a:lnSpc>
        <a:spcBef>
          <a:spcPts val="1400"/>
        </a:spcBef>
        <a:spcAft>
          <a:spcPct val="0"/>
        </a:spcAft>
        <a:buClr>
          <a:schemeClr val="accent1"/>
        </a:buClr>
        <a:buFont typeface="Wingdings" charset="0"/>
        <a:buChar char="§"/>
        <a:defRPr lang="en-US" sz="2100" kern="1200" dirty="0">
          <a:solidFill>
            <a:schemeClr val="tx1"/>
          </a:solidFill>
          <a:latin typeface="+mj-lt"/>
          <a:ea typeface="ＭＳ Ｐゴシック" charset="0"/>
          <a:cs typeface="+mn-cs"/>
        </a:defRPr>
      </a:lvl4pPr>
      <a:lvl5pPr marL="1312863" indent="-227013" algn="l" rtl="0" eaLnBrk="1" fontAlgn="base" hangingPunct="1">
        <a:lnSpc>
          <a:spcPct val="90000"/>
        </a:lnSpc>
        <a:spcBef>
          <a:spcPts val="1400"/>
        </a:spcBef>
        <a:spcAft>
          <a:spcPct val="0"/>
        </a:spcAft>
        <a:buClr>
          <a:schemeClr val="accent1"/>
        </a:buClr>
        <a:buFont typeface="Arial" charset="0"/>
        <a:buChar char="•"/>
        <a:defRPr lang="en-US" sz="2100" kern="1200" dirty="0">
          <a:solidFill>
            <a:schemeClr val="tx1"/>
          </a:solidFill>
          <a:latin typeface="+mj-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0.tiff"/></Relationships>
</file>

<file path=ppt/slides/_rels/slide1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5.tiff"/><Relationship Id="rId4" Type="http://schemas.openxmlformats.org/officeDocument/2006/relationships/image" Target="../media/image24.tiff"/></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8.tiff"/><Relationship Id="rId4" Type="http://schemas.openxmlformats.org/officeDocument/2006/relationships/image" Target="../media/image27.tiff"/></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1.tiff"/><Relationship Id="rId4" Type="http://schemas.openxmlformats.org/officeDocument/2006/relationships/image" Target="../media/image30.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4.tiff"/><Relationship Id="rId4" Type="http://schemas.openxmlformats.org/officeDocument/2006/relationships/image" Target="../media/image33.tiff"/></Relationships>
</file>

<file path=ppt/slides/_rels/slide2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7.tiff"/><Relationship Id="rId4" Type="http://schemas.openxmlformats.org/officeDocument/2006/relationships/image" Target="../media/image36.tiff"/></Relationships>
</file>

<file path=ppt/slides/_rels/slide2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9.tiff"/></Relationships>
</file>

<file path=ppt/slides/_rels/slide2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42.tiff"/><Relationship Id="rId4" Type="http://schemas.openxmlformats.org/officeDocument/2006/relationships/image" Target="../media/image41.tiff"/></Relationships>
</file>

<file path=ppt/slides/_rels/slide2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5.tiff"/><Relationship Id="rId4" Type="http://schemas.openxmlformats.org/officeDocument/2006/relationships/image" Target="../media/image44.tiff"/></Relationships>
</file>

<file path=ppt/slides/_rels/slide25.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47.tiff"/></Relationships>
</file>

<file path=ppt/slides/_rels/slide26.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3.xml"/><Relationship Id="rId1" Type="http://schemas.openxmlformats.org/officeDocument/2006/relationships/slideLayout" Target="../slideLayouts/slideLayout9.xml"/><Relationship Id="rId5" Type="http://schemas.openxmlformats.org/officeDocument/2006/relationships/image" Target="../media/image50.tiff"/><Relationship Id="rId4" Type="http://schemas.openxmlformats.org/officeDocument/2006/relationships/image" Target="../media/image49.tiff"/></Relationships>
</file>

<file path=ppt/slides/_rels/slide2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53.tiff"/><Relationship Id="rId4" Type="http://schemas.openxmlformats.org/officeDocument/2006/relationships/image" Target="../media/image52.tiff"/></Relationships>
</file>

<file path=ppt/slides/_rels/slide2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56.tiff"/><Relationship Id="rId4" Type="http://schemas.openxmlformats.org/officeDocument/2006/relationships/image" Target="../media/image55.tiff"/></Relationships>
</file>

<file path=ppt/slides/_rels/slide2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58.tif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60.tiff"/></Relationships>
</file>

<file path=ppt/slides/_rels/slide3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62.tiff"/></Relationships>
</file>

<file path=ppt/slides/_rels/slide32.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64.tiff"/></Relationships>
</file>

<file path=ppt/slides/_rels/slide33.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tif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a:t>March 16, 2022</a:t>
            </a:r>
          </a:p>
          <a:p>
            <a:endParaRPr lang="en-US"/>
          </a:p>
        </p:txBody>
      </p:sp>
      <p:sp>
        <p:nvSpPr>
          <p:cNvPr id="4" name="Text Placeholder 3"/>
          <p:cNvSpPr>
            <a:spLocks noGrp="1"/>
          </p:cNvSpPr>
          <p:nvPr>
            <p:ph type="body" sz="quarter" idx="10"/>
          </p:nvPr>
        </p:nvSpPr>
        <p:spPr>
          <a:xfrm>
            <a:off x="1045702" y="3876261"/>
            <a:ext cx="6362710" cy="908001"/>
          </a:xfrm>
        </p:spPr>
        <p:txBody>
          <a:bodyPr/>
          <a:lstStyle/>
          <a:p>
            <a:r>
              <a:rPr lang="en-US"/>
              <a:t>Bridget Keenan, MD PhD</a:t>
            </a:r>
          </a:p>
          <a:p>
            <a:r>
              <a:rPr lang="en-US">
                <a:cs typeface="Arial"/>
              </a:rPr>
              <a:t>Katherine Van Loon, MD, MPH</a:t>
            </a:r>
          </a:p>
          <a:p>
            <a:r>
              <a:rPr lang="en-US">
                <a:cs typeface="Arial"/>
              </a:rPr>
              <a:t>Division of Hematology and Oncology, Department of Medicine</a:t>
            </a:r>
            <a:endParaRPr lang="en-US"/>
          </a:p>
        </p:txBody>
      </p:sp>
      <p:sp>
        <p:nvSpPr>
          <p:cNvPr id="3" name="Title 2"/>
          <p:cNvSpPr>
            <a:spLocks noGrp="1"/>
          </p:cNvSpPr>
          <p:nvPr>
            <p:ph type="title"/>
          </p:nvPr>
        </p:nvSpPr>
        <p:spPr/>
        <p:txBody>
          <a:bodyPr/>
          <a:lstStyle/>
          <a:p>
            <a:r>
              <a:rPr lang="en-US"/>
              <a:t>HDFCCC </a:t>
            </a:r>
            <a:br>
              <a:rPr lang="en-US"/>
            </a:br>
            <a:r>
              <a:rPr lang="en-US"/>
              <a:t>Gender Equity Committee - Survey Results</a:t>
            </a:r>
          </a:p>
        </p:txBody>
      </p:sp>
    </p:spTree>
    <p:extLst>
      <p:ext uri="{BB962C8B-B14F-4D97-AF65-F5344CB8AC3E}">
        <p14:creationId xmlns:p14="http://schemas.microsoft.com/office/powerpoint/2010/main" val="222328809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96C2E-C18D-6142-AC96-499A5CF4B943}"/>
              </a:ext>
            </a:extLst>
          </p:cNvPr>
          <p:cNvSpPr>
            <a:spLocks noGrp="1"/>
          </p:cNvSpPr>
          <p:nvPr>
            <p:ph type="title"/>
          </p:nvPr>
        </p:nvSpPr>
        <p:spPr>
          <a:xfrm>
            <a:off x="1835700" y="393069"/>
            <a:ext cx="8520600" cy="763600"/>
          </a:xfrm>
        </p:spPr>
        <p:txBody>
          <a:bodyPr/>
          <a:lstStyle/>
          <a:p>
            <a:r>
              <a:rPr lang="en-US"/>
              <a:t>Measure of Culture Conducive to Women’s Academic Success (CCWAS)*</a:t>
            </a:r>
            <a:br>
              <a:rPr lang="en-US"/>
            </a:br>
            <a:endParaRPr lang="en-US"/>
          </a:p>
        </p:txBody>
      </p:sp>
      <p:sp>
        <p:nvSpPr>
          <p:cNvPr id="5" name="Oval 4">
            <a:extLst>
              <a:ext uri="{FF2B5EF4-FFF2-40B4-BE49-F238E27FC236}">
                <a16:creationId xmlns:a16="http://schemas.microsoft.com/office/drawing/2014/main" id="{AB579ECE-31DD-7849-908D-56EA0EF28256}"/>
              </a:ext>
            </a:extLst>
          </p:cNvPr>
          <p:cNvSpPr/>
          <p:nvPr/>
        </p:nvSpPr>
        <p:spPr bwMode="auto">
          <a:xfrm>
            <a:off x="5112152" y="1805651"/>
            <a:ext cx="1736203" cy="1724628"/>
          </a:xfrm>
          <a:prstGeom prst="ellipse">
            <a:avLst/>
          </a:prstGeom>
          <a:solidFill>
            <a:schemeClr val="accent1"/>
          </a:solidFill>
          <a:ln w="19050" algn="ctr">
            <a:noFill/>
            <a:miter lim="800000"/>
            <a:headEnd/>
            <a:tailEnd/>
          </a:ln>
        </p:spPr>
        <p:txBody>
          <a:bodyPr wrap="none" rtlCol="0" anchor="ctr"/>
          <a:lstStyle/>
          <a:p>
            <a:pPr algn="ctr">
              <a:lnSpc>
                <a:spcPct val="90000"/>
              </a:lnSpc>
            </a:pPr>
            <a:r>
              <a:rPr lang="en-US" sz="1600" b="1">
                <a:solidFill>
                  <a:schemeClr val="bg1"/>
                </a:solidFill>
                <a:latin typeface="+mj-lt"/>
              </a:rPr>
              <a:t>Culture </a:t>
            </a:r>
          </a:p>
          <a:p>
            <a:pPr algn="ctr">
              <a:lnSpc>
                <a:spcPct val="90000"/>
              </a:lnSpc>
            </a:pPr>
            <a:r>
              <a:rPr lang="en-US" sz="1600" b="1">
                <a:solidFill>
                  <a:schemeClr val="bg1"/>
                </a:solidFill>
                <a:latin typeface="+mj-lt"/>
              </a:rPr>
              <a:t>Conducive to </a:t>
            </a:r>
          </a:p>
          <a:p>
            <a:pPr algn="ctr">
              <a:lnSpc>
                <a:spcPct val="90000"/>
              </a:lnSpc>
            </a:pPr>
            <a:r>
              <a:rPr lang="en-US" sz="1600" b="1">
                <a:solidFill>
                  <a:schemeClr val="bg1"/>
                </a:solidFill>
                <a:latin typeface="+mj-lt"/>
              </a:rPr>
              <a:t>Women’s </a:t>
            </a:r>
          </a:p>
          <a:p>
            <a:pPr algn="ctr">
              <a:lnSpc>
                <a:spcPct val="90000"/>
              </a:lnSpc>
            </a:pPr>
            <a:r>
              <a:rPr lang="en-US" sz="1600" b="1">
                <a:solidFill>
                  <a:schemeClr val="bg1"/>
                </a:solidFill>
                <a:latin typeface="+mj-lt"/>
              </a:rPr>
              <a:t>Academic </a:t>
            </a:r>
          </a:p>
          <a:p>
            <a:pPr algn="ctr">
              <a:lnSpc>
                <a:spcPct val="90000"/>
              </a:lnSpc>
            </a:pPr>
            <a:r>
              <a:rPr lang="en-US" sz="1600" b="1">
                <a:solidFill>
                  <a:schemeClr val="bg1"/>
                </a:solidFill>
                <a:latin typeface="+mj-lt"/>
              </a:rPr>
              <a:t>Success</a:t>
            </a:r>
          </a:p>
        </p:txBody>
      </p:sp>
      <p:sp>
        <p:nvSpPr>
          <p:cNvPr id="6" name="Oval 5">
            <a:extLst>
              <a:ext uri="{FF2B5EF4-FFF2-40B4-BE49-F238E27FC236}">
                <a16:creationId xmlns:a16="http://schemas.microsoft.com/office/drawing/2014/main" id="{3DFD2415-D2AA-154F-A184-E0A3AE4C8AE4}"/>
              </a:ext>
            </a:extLst>
          </p:cNvPr>
          <p:cNvSpPr/>
          <p:nvPr/>
        </p:nvSpPr>
        <p:spPr bwMode="auto">
          <a:xfrm>
            <a:off x="1835701" y="4064644"/>
            <a:ext cx="1736203" cy="1724628"/>
          </a:xfrm>
          <a:prstGeom prst="ellipse">
            <a:avLst/>
          </a:prstGeom>
          <a:solidFill>
            <a:schemeClr val="accent1"/>
          </a:solidFill>
          <a:ln w="19050" algn="ctr">
            <a:noFill/>
            <a:miter lim="800000"/>
            <a:headEnd/>
            <a:tailEnd/>
          </a:ln>
        </p:spPr>
        <p:txBody>
          <a:bodyPr wrap="none" rtlCol="0" anchor="ctr"/>
          <a:lstStyle/>
          <a:p>
            <a:pPr algn="ctr">
              <a:lnSpc>
                <a:spcPct val="90000"/>
              </a:lnSpc>
            </a:pPr>
            <a:r>
              <a:rPr lang="en-US" sz="1600" b="1">
                <a:solidFill>
                  <a:schemeClr val="bg1"/>
                </a:solidFill>
                <a:latin typeface="+mj-lt"/>
              </a:rPr>
              <a:t>Freedom from </a:t>
            </a:r>
          </a:p>
          <a:p>
            <a:pPr algn="ctr">
              <a:lnSpc>
                <a:spcPct val="90000"/>
              </a:lnSpc>
            </a:pPr>
            <a:r>
              <a:rPr lang="en-US" sz="1600" b="1">
                <a:solidFill>
                  <a:schemeClr val="bg1"/>
                </a:solidFill>
                <a:latin typeface="+mj-lt"/>
              </a:rPr>
              <a:t>Gender Bias</a:t>
            </a:r>
          </a:p>
        </p:txBody>
      </p:sp>
      <p:sp>
        <p:nvSpPr>
          <p:cNvPr id="7" name="Oval 6">
            <a:extLst>
              <a:ext uri="{FF2B5EF4-FFF2-40B4-BE49-F238E27FC236}">
                <a16:creationId xmlns:a16="http://schemas.microsoft.com/office/drawing/2014/main" id="{127ADF81-BBF3-054E-94DF-1E92910190E6}"/>
              </a:ext>
            </a:extLst>
          </p:cNvPr>
          <p:cNvSpPr/>
          <p:nvPr/>
        </p:nvSpPr>
        <p:spPr bwMode="auto">
          <a:xfrm>
            <a:off x="4010072" y="4064644"/>
            <a:ext cx="1736203" cy="1724628"/>
          </a:xfrm>
          <a:prstGeom prst="ellipse">
            <a:avLst/>
          </a:prstGeom>
          <a:solidFill>
            <a:schemeClr val="accent1"/>
          </a:solidFill>
          <a:ln w="19050" algn="ctr">
            <a:noFill/>
            <a:miter lim="800000"/>
            <a:headEnd/>
            <a:tailEnd/>
          </a:ln>
        </p:spPr>
        <p:txBody>
          <a:bodyPr wrap="none" rtlCol="0" anchor="ctr"/>
          <a:lstStyle/>
          <a:p>
            <a:pPr algn="ctr">
              <a:lnSpc>
                <a:spcPct val="90000"/>
              </a:lnSpc>
            </a:pPr>
            <a:r>
              <a:rPr lang="en-US" sz="1600" b="1">
                <a:solidFill>
                  <a:schemeClr val="bg1"/>
                </a:solidFill>
                <a:latin typeface="+mj-lt"/>
              </a:rPr>
              <a:t>Support for </a:t>
            </a:r>
          </a:p>
          <a:p>
            <a:pPr algn="ctr">
              <a:lnSpc>
                <a:spcPct val="90000"/>
              </a:lnSpc>
            </a:pPr>
            <a:r>
              <a:rPr lang="en-US" sz="1600" b="1">
                <a:solidFill>
                  <a:schemeClr val="bg1"/>
                </a:solidFill>
                <a:latin typeface="+mj-lt"/>
              </a:rPr>
              <a:t>Work-life </a:t>
            </a:r>
          </a:p>
          <a:p>
            <a:pPr algn="ctr">
              <a:lnSpc>
                <a:spcPct val="90000"/>
              </a:lnSpc>
            </a:pPr>
            <a:r>
              <a:rPr lang="en-US" sz="1600" b="1">
                <a:solidFill>
                  <a:schemeClr val="bg1"/>
                </a:solidFill>
                <a:latin typeface="+mj-lt"/>
              </a:rPr>
              <a:t>Balance</a:t>
            </a:r>
          </a:p>
        </p:txBody>
      </p:sp>
      <p:sp>
        <p:nvSpPr>
          <p:cNvPr id="8" name="Oval 7">
            <a:extLst>
              <a:ext uri="{FF2B5EF4-FFF2-40B4-BE49-F238E27FC236}">
                <a16:creationId xmlns:a16="http://schemas.microsoft.com/office/drawing/2014/main" id="{8651E0DA-E761-B844-8897-3033A751BE7A}"/>
              </a:ext>
            </a:extLst>
          </p:cNvPr>
          <p:cNvSpPr/>
          <p:nvPr/>
        </p:nvSpPr>
        <p:spPr bwMode="auto">
          <a:xfrm>
            <a:off x="6184443" y="4064644"/>
            <a:ext cx="1736203" cy="1724628"/>
          </a:xfrm>
          <a:prstGeom prst="ellipse">
            <a:avLst/>
          </a:prstGeom>
          <a:solidFill>
            <a:schemeClr val="accent1"/>
          </a:solidFill>
          <a:ln w="19050" algn="ctr">
            <a:noFill/>
            <a:miter lim="800000"/>
            <a:headEnd/>
            <a:tailEnd/>
          </a:ln>
        </p:spPr>
        <p:txBody>
          <a:bodyPr wrap="none" rtlCol="0" anchor="ctr"/>
          <a:lstStyle/>
          <a:p>
            <a:pPr algn="ctr">
              <a:lnSpc>
                <a:spcPct val="90000"/>
              </a:lnSpc>
            </a:pPr>
            <a:r>
              <a:rPr lang="en-US" sz="1600" b="1">
                <a:solidFill>
                  <a:schemeClr val="bg1"/>
                </a:solidFill>
                <a:latin typeface="+mj-lt"/>
              </a:rPr>
              <a:t>Equal Access </a:t>
            </a:r>
          </a:p>
          <a:p>
            <a:pPr algn="ctr">
              <a:lnSpc>
                <a:spcPct val="90000"/>
              </a:lnSpc>
            </a:pPr>
            <a:r>
              <a:rPr lang="en-US" sz="1600" b="1">
                <a:solidFill>
                  <a:schemeClr val="bg1"/>
                </a:solidFill>
                <a:latin typeface="+mj-lt"/>
              </a:rPr>
              <a:t>to Opportunities</a:t>
            </a:r>
          </a:p>
        </p:txBody>
      </p:sp>
      <p:sp>
        <p:nvSpPr>
          <p:cNvPr id="9" name="Oval 8">
            <a:extLst>
              <a:ext uri="{FF2B5EF4-FFF2-40B4-BE49-F238E27FC236}">
                <a16:creationId xmlns:a16="http://schemas.microsoft.com/office/drawing/2014/main" id="{5BEB785F-B228-AE42-BAF1-F0761AD89975}"/>
              </a:ext>
            </a:extLst>
          </p:cNvPr>
          <p:cNvSpPr/>
          <p:nvPr/>
        </p:nvSpPr>
        <p:spPr bwMode="auto">
          <a:xfrm>
            <a:off x="8358814" y="4064644"/>
            <a:ext cx="1736203" cy="1724628"/>
          </a:xfrm>
          <a:prstGeom prst="ellipse">
            <a:avLst/>
          </a:prstGeom>
          <a:solidFill>
            <a:schemeClr val="accent1"/>
          </a:solidFill>
          <a:ln w="19050" algn="ctr">
            <a:noFill/>
            <a:miter lim="800000"/>
            <a:headEnd/>
            <a:tailEnd/>
          </a:ln>
        </p:spPr>
        <p:txBody>
          <a:bodyPr wrap="none" rtlCol="0" anchor="ctr"/>
          <a:lstStyle/>
          <a:p>
            <a:pPr algn="ctr">
              <a:lnSpc>
                <a:spcPct val="90000"/>
              </a:lnSpc>
            </a:pPr>
            <a:r>
              <a:rPr lang="en-US" sz="1600" b="1">
                <a:solidFill>
                  <a:schemeClr val="bg1"/>
                </a:solidFill>
                <a:latin typeface="+mj-lt"/>
              </a:rPr>
              <a:t>Chair/Chief</a:t>
            </a:r>
          </a:p>
          <a:p>
            <a:pPr algn="ctr">
              <a:lnSpc>
                <a:spcPct val="90000"/>
              </a:lnSpc>
            </a:pPr>
            <a:r>
              <a:rPr lang="en-US" sz="1600" b="1">
                <a:solidFill>
                  <a:schemeClr val="bg1"/>
                </a:solidFill>
                <a:latin typeface="+mj-lt"/>
              </a:rPr>
              <a:t>Support</a:t>
            </a:r>
          </a:p>
        </p:txBody>
      </p:sp>
      <p:sp>
        <p:nvSpPr>
          <p:cNvPr id="10" name="TextBox 9">
            <a:extLst>
              <a:ext uri="{FF2B5EF4-FFF2-40B4-BE49-F238E27FC236}">
                <a16:creationId xmlns:a16="http://schemas.microsoft.com/office/drawing/2014/main" id="{289B7353-83CC-0245-BBB6-9C3853A3A40E}"/>
              </a:ext>
            </a:extLst>
          </p:cNvPr>
          <p:cNvSpPr txBox="1"/>
          <p:nvPr/>
        </p:nvSpPr>
        <p:spPr bwMode="auto">
          <a:xfrm>
            <a:off x="4878173" y="6323638"/>
            <a:ext cx="3984177" cy="307777"/>
          </a:xfrm>
          <a:prstGeom prst="rect">
            <a:avLst/>
          </a:prstGeom>
          <a:noFill/>
          <a:ln w="19050" algn="ctr">
            <a:noFill/>
            <a:miter lim="800000"/>
            <a:headEnd/>
            <a:tailEnd/>
          </a:ln>
        </p:spPr>
        <p:txBody>
          <a:bodyPr wrap="square" lIns="0" tIns="0" rIns="0" bIns="0" rtlCol="0">
            <a:spAutoFit/>
          </a:bodyPr>
          <a:lstStyle/>
          <a:p>
            <a:r>
              <a:rPr lang="en-US" sz="2000" err="1"/>
              <a:t>Westring</a:t>
            </a:r>
            <a:r>
              <a:rPr lang="en-US" sz="2000"/>
              <a:t> et al. </a:t>
            </a:r>
            <a:r>
              <a:rPr lang="en-US" sz="2000" err="1"/>
              <a:t>Acad</a:t>
            </a:r>
            <a:r>
              <a:rPr lang="en-US" sz="2000"/>
              <a:t> Med. 2016</a:t>
            </a:r>
          </a:p>
        </p:txBody>
      </p:sp>
      <p:cxnSp>
        <p:nvCxnSpPr>
          <p:cNvPr id="12" name="Straight Connector 11">
            <a:extLst>
              <a:ext uri="{FF2B5EF4-FFF2-40B4-BE49-F238E27FC236}">
                <a16:creationId xmlns:a16="http://schemas.microsoft.com/office/drawing/2014/main" id="{39F4AAAD-4F9C-6847-82F4-A9401E0E2532}"/>
              </a:ext>
            </a:extLst>
          </p:cNvPr>
          <p:cNvCxnSpPr>
            <a:stCxn id="6" idx="0"/>
            <a:endCxn id="5" idx="4"/>
          </p:cNvCxnSpPr>
          <p:nvPr/>
        </p:nvCxnSpPr>
        <p:spPr>
          <a:xfrm flipV="1">
            <a:off x="2703803" y="3530280"/>
            <a:ext cx="3276451" cy="53436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A6E029-3119-DE42-AF54-DDB3240C8774}"/>
              </a:ext>
            </a:extLst>
          </p:cNvPr>
          <p:cNvCxnSpPr>
            <a:stCxn id="7" idx="0"/>
          </p:cNvCxnSpPr>
          <p:nvPr/>
        </p:nvCxnSpPr>
        <p:spPr>
          <a:xfrm flipV="1">
            <a:off x="4878174" y="3530280"/>
            <a:ext cx="1102079" cy="53436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6A3E27-2C12-A24A-A581-79208BA2254C}"/>
              </a:ext>
            </a:extLst>
          </p:cNvPr>
          <p:cNvCxnSpPr>
            <a:stCxn id="5" idx="4"/>
            <a:endCxn id="8" idx="0"/>
          </p:cNvCxnSpPr>
          <p:nvPr/>
        </p:nvCxnSpPr>
        <p:spPr>
          <a:xfrm>
            <a:off x="5980254" y="3530280"/>
            <a:ext cx="1072291" cy="53436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D7E824A-7BDF-E943-AE5A-5B68FAA502EC}"/>
              </a:ext>
            </a:extLst>
          </p:cNvPr>
          <p:cNvCxnSpPr>
            <a:stCxn id="5" idx="4"/>
            <a:endCxn id="9" idx="0"/>
          </p:cNvCxnSpPr>
          <p:nvPr/>
        </p:nvCxnSpPr>
        <p:spPr>
          <a:xfrm>
            <a:off x="5980253" y="3530280"/>
            <a:ext cx="3246662" cy="53436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353918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Gender Equity Survey</a:t>
            </a:r>
          </a:p>
        </p:txBody>
      </p:sp>
      <p:sp>
        <p:nvSpPr>
          <p:cNvPr id="22" name="TextBox 21">
            <a:extLst>
              <a:ext uri="{FF2B5EF4-FFF2-40B4-BE49-F238E27FC236}">
                <a16:creationId xmlns:a16="http://schemas.microsoft.com/office/drawing/2014/main" id="{2A20EE20-493B-2640-B47D-8A01A2BF97EB}"/>
              </a:ext>
            </a:extLst>
          </p:cNvPr>
          <p:cNvSpPr txBox="1"/>
          <p:nvPr/>
        </p:nvSpPr>
        <p:spPr bwMode="auto">
          <a:xfrm>
            <a:off x="501762" y="1274564"/>
            <a:ext cx="10837678" cy="4616648"/>
          </a:xfrm>
          <a:prstGeom prst="rect">
            <a:avLst/>
          </a:prstGeom>
          <a:noFill/>
          <a:ln w="19050" algn="ctr">
            <a:noFill/>
            <a:miter lim="800000"/>
            <a:headEnd/>
            <a:tailEnd/>
          </a:ln>
        </p:spPr>
        <p:txBody>
          <a:bodyPr wrap="square" lIns="0" tIns="0" rIns="0" bIns="0" rtlCol="0">
            <a:spAutoFit/>
          </a:bodyPr>
          <a:lstStyle/>
          <a:p>
            <a:pPr marL="285750" indent="-285750">
              <a:buFont typeface="Arial" panose="020B0604020202020204" pitchFamily="34" charset="0"/>
              <a:buChar char="•"/>
            </a:pPr>
            <a:r>
              <a:rPr lang="en-US" sz="2000"/>
              <a:t>This survey collects data in 4 key domains:</a:t>
            </a:r>
          </a:p>
          <a:p>
            <a:pPr marL="742950" lvl="1" indent="-285750">
              <a:buFont typeface="Arial" panose="020B0604020202020204" pitchFamily="34" charset="0"/>
              <a:buChar char="•"/>
            </a:pPr>
            <a:r>
              <a:rPr lang="en-US" sz="2000"/>
              <a:t>Equal access to resources</a:t>
            </a:r>
          </a:p>
          <a:p>
            <a:pPr marL="742950" lvl="1" indent="-285750">
              <a:buFont typeface="Arial" panose="020B0604020202020204" pitchFamily="34" charset="0"/>
              <a:buChar char="•"/>
            </a:pPr>
            <a:r>
              <a:rPr lang="en-US" sz="2000"/>
              <a:t>Work-life balance</a:t>
            </a:r>
          </a:p>
          <a:p>
            <a:pPr marL="742950" lvl="1" indent="-285750">
              <a:buFont typeface="Arial" panose="020B0604020202020204" pitchFamily="34" charset="0"/>
              <a:buChar char="•"/>
            </a:pPr>
            <a:r>
              <a:rPr lang="en-US" sz="2000"/>
              <a:t>Freedom from gender bias</a:t>
            </a:r>
          </a:p>
          <a:p>
            <a:pPr marL="742950" lvl="1" indent="-285750">
              <a:buFont typeface="Arial" panose="020B0604020202020204" pitchFamily="34" charset="0"/>
              <a:buChar char="•"/>
            </a:pPr>
            <a:r>
              <a:rPr lang="en-US" sz="2000"/>
              <a:t>Leader support</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We adapted the CCWAS survey with intention to collect data from all gender identities, not just women.  </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In addition, we added a few short questions about Burnout at the end.</a:t>
            </a:r>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Designed for faculty and will be adapted for staff, trainees</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16672609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Methods</a:t>
            </a:r>
          </a:p>
        </p:txBody>
      </p:sp>
      <p:sp>
        <p:nvSpPr>
          <p:cNvPr id="22" name="TextBox 21">
            <a:extLst>
              <a:ext uri="{FF2B5EF4-FFF2-40B4-BE49-F238E27FC236}">
                <a16:creationId xmlns:a16="http://schemas.microsoft.com/office/drawing/2014/main" id="{2A20EE20-493B-2640-B47D-8A01A2BF97EB}"/>
              </a:ext>
            </a:extLst>
          </p:cNvPr>
          <p:cNvSpPr txBox="1"/>
          <p:nvPr/>
        </p:nvSpPr>
        <p:spPr bwMode="auto">
          <a:xfrm>
            <a:off x="501762" y="1274564"/>
            <a:ext cx="10837678" cy="4616648"/>
          </a:xfrm>
          <a:prstGeom prst="rect">
            <a:avLst/>
          </a:prstGeom>
          <a:noFill/>
          <a:ln w="19050" algn="ctr">
            <a:noFill/>
            <a:miter lim="800000"/>
            <a:headEnd/>
            <a:tailEnd/>
          </a:ln>
        </p:spPr>
        <p:txBody>
          <a:bodyPr wrap="square" lIns="0" tIns="0" rIns="0" bIns="0" rtlCol="0">
            <a:spAutoFit/>
          </a:bodyPr>
          <a:lstStyle/>
          <a:p>
            <a:pPr marL="342900" indent="-342900">
              <a:buFont typeface="Arial" panose="020B0604020202020204" pitchFamily="34" charset="0"/>
              <a:buChar char="•"/>
            </a:pPr>
            <a:r>
              <a:rPr lang="en-US" sz="2000"/>
              <a:t>Survey dates: completed between 9/13/21 and 10/21/21</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Survey distribution/communication</a:t>
            </a:r>
          </a:p>
          <a:p>
            <a:pPr marL="800100" lvl="1" indent="-342900">
              <a:buFont typeface="Arial" panose="020B0604020202020204" pitchFamily="34" charset="0"/>
              <a:buChar char="•"/>
            </a:pPr>
            <a:r>
              <a:rPr lang="en-US" sz="2000"/>
              <a:t>Emails sent from Director’s account to all Cancer Center members (n=489) – 9/13/21, 9/23/21</a:t>
            </a:r>
          </a:p>
          <a:p>
            <a:pPr marL="800100" lvl="1" indent="-342900">
              <a:buFont typeface="Arial" panose="020B0604020202020204" pitchFamily="34" charset="0"/>
              <a:buChar char="•"/>
            </a:pPr>
            <a:r>
              <a:rPr lang="en-US" sz="2000"/>
              <a:t>Reminder included in Cancer Center Newsletter to all CC members – 10/6/21</a:t>
            </a:r>
          </a:p>
          <a:p>
            <a:pPr marL="800100" lvl="1" indent="-342900">
              <a:buFont typeface="Arial" panose="020B0604020202020204" pitchFamily="34" charset="0"/>
              <a:buChar char="•"/>
            </a:pPr>
            <a:r>
              <a:rPr lang="en-US" sz="2000"/>
              <a:t>Verbal reminder during Town Hall for Cancer Center members – 9/22/21</a:t>
            </a:r>
          </a:p>
          <a:p>
            <a:pPr marL="800100" lvl="1" indent="-342900">
              <a:buFont typeface="Arial" panose="020B0604020202020204" pitchFamily="34" charset="0"/>
              <a:buChar char="•"/>
            </a:pPr>
            <a:r>
              <a:rPr lang="en-US" sz="2000"/>
              <a:t>Personal outreach to specific Divisions</a:t>
            </a:r>
          </a:p>
          <a:p>
            <a:pPr marL="800100" lvl="1"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Survey completion</a:t>
            </a:r>
          </a:p>
          <a:p>
            <a:pPr marL="800100" lvl="1" indent="-342900">
              <a:buFont typeface="Arial" panose="020B0604020202020204" pitchFamily="34" charset="0"/>
              <a:buChar char="•"/>
            </a:pPr>
            <a:r>
              <a:rPr lang="en-US" sz="2000"/>
              <a:t>181 surveys started</a:t>
            </a:r>
          </a:p>
          <a:p>
            <a:pPr marL="800100" lvl="1" indent="-342900">
              <a:buFont typeface="Arial" panose="020B0604020202020204" pitchFamily="34" charset="0"/>
              <a:buChar char="•"/>
            </a:pPr>
            <a:r>
              <a:rPr lang="en-US" sz="2000"/>
              <a:t>13 respondents who only completed initial demographic questions and nothing else were removed for analysis</a:t>
            </a:r>
          </a:p>
          <a:p>
            <a:pPr marL="800100" lvl="1" indent="-342900">
              <a:buFont typeface="Arial" panose="020B0604020202020204" pitchFamily="34" charset="0"/>
              <a:buChar char="•"/>
            </a:pPr>
            <a:r>
              <a:rPr lang="en-US" sz="2000"/>
              <a:t>8 surveys (4 pairs) were possible duplicates based on similarity of some write-in responses but answers on Likert scale varied so both were kept in for analysis</a:t>
            </a:r>
          </a:p>
        </p:txBody>
      </p:sp>
    </p:spTree>
    <p:extLst>
      <p:ext uri="{BB962C8B-B14F-4D97-AF65-F5344CB8AC3E}">
        <p14:creationId xmlns:p14="http://schemas.microsoft.com/office/powerpoint/2010/main" val="375492767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Methods, continued</a:t>
            </a:r>
          </a:p>
        </p:txBody>
      </p:sp>
      <p:sp>
        <p:nvSpPr>
          <p:cNvPr id="22" name="TextBox 21">
            <a:extLst>
              <a:ext uri="{FF2B5EF4-FFF2-40B4-BE49-F238E27FC236}">
                <a16:creationId xmlns:a16="http://schemas.microsoft.com/office/drawing/2014/main" id="{2A20EE20-493B-2640-B47D-8A01A2BF97EB}"/>
              </a:ext>
            </a:extLst>
          </p:cNvPr>
          <p:cNvSpPr txBox="1"/>
          <p:nvPr/>
        </p:nvSpPr>
        <p:spPr bwMode="auto">
          <a:xfrm>
            <a:off x="526848" y="928253"/>
            <a:ext cx="10837678" cy="3847207"/>
          </a:xfrm>
          <a:prstGeom prst="rect">
            <a:avLst/>
          </a:prstGeom>
          <a:noFill/>
          <a:ln w="19050" algn="ctr">
            <a:noFill/>
            <a:miter lim="800000"/>
            <a:headEnd/>
            <a:tailEnd/>
          </a:ln>
        </p:spPr>
        <p:txBody>
          <a:bodyPr wrap="square" lIns="0" tIns="0" rIns="0" bIns="0" rtlCol="0">
            <a:spAutoFit/>
          </a:bodyPr>
          <a:lstStyle/>
          <a:p>
            <a:pPr marL="342900" indent="-342900">
              <a:buFont typeface="Arial" panose="020B0604020202020204" pitchFamily="34" charset="0"/>
              <a:buChar char="•"/>
            </a:pPr>
            <a:r>
              <a:rPr lang="en-US" sz="2000"/>
              <a:t>Analysis</a:t>
            </a:r>
          </a:p>
          <a:p>
            <a:pPr marL="742950" lvl="1" indent="-285750">
              <a:lnSpc>
                <a:spcPct val="150000"/>
              </a:lnSpc>
              <a:buFont typeface="Arial" panose="020B0604020202020204" pitchFamily="34" charset="0"/>
              <a:buChar char="•"/>
            </a:pPr>
            <a:r>
              <a:rPr lang="en-US" sz="2000"/>
              <a:t>Population: for analysis compared between genders, 4 respondents who did not disclose their gender were excluded. These 4 respondents were included in the overall tables where results were not divided by gender.</a:t>
            </a:r>
          </a:p>
          <a:p>
            <a:pPr marL="742950" lvl="1" indent="-285750">
              <a:lnSpc>
                <a:spcPct val="150000"/>
              </a:lnSpc>
              <a:buFont typeface="Arial" panose="020B0604020202020204" pitchFamily="34" charset="0"/>
              <a:buChar char="•"/>
            </a:pPr>
            <a:r>
              <a:rPr lang="en-US" sz="2000"/>
              <a:t>Frequencies and percentages were used to describe all responses to the questions</a:t>
            </a:r>
          </a:p>
          <a:p>
            <a:pPr marL="742950" lvl="1" indent="-285750">
              <a:lnSpc>
                <a:spcPct val="150000"/>
              </a:lnSpc>
              <a:buFont typeface="Arial" panose="020B0604020202020204" pitchFamily="34" charset="0"/>
              <a:buChar char="•"/>
            </a:pPr>
            <a:r>
              <a:rPr lang="en-US" sz="2000"/>
              <a:t>Pearson’s Chi-squared test was used to evaluate the differences in distribution between men and women</a:t>
            </a:r>
          </a:p>
          <a:p>
            <a:pPr marL="742950" lvl="1" indent="-285750">
              <a:lnSpc>
                <a:spcPct val="150000"/>
              </a:lnSpc>
              <a:buFont typeface="Arial" panose="020B0604020202020204" pitchFamily="34" charset="0"/>
              <a:buChar char="•"/>
            </a:pPr>
            <a:r>
              <a:rPr lang="en-US" sz="2000"/>
              <a:t>Statistical significance is based on p&lt;0.05. No testing adjustments were performed.</a:t>
            </a:r>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35310957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7426967"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Demographics – 168 respondents across HDFCCC</a:t>
            </a:r>
          </a:p>
        </p:txBody>
      </p:sp>
      <p:pic>
        <p:nvPicPr>
          <p:cNvPr id="5" name="Picture 4" descr="A picture containing text, shoji&#10;&#10;Description automatically generated">
            <a:extLst>
              <a:ext uri="{FF2B5EF4-FFF2-40B4-BE49-F238E27FC236}">
                <a16:creationId xmlns:a16="http://schemas.microsoft.com/office/drawing/2014/main" id="{BDB6A7BC-29E9-B749-92CB-D5D5B8865DC3}"/>
              </a:ext>
            </a:extLst>
          </p:cNvPr>
          <p:cNvPicPr>
            <a:picLocks noChangeAspect="1"/>
          </p:cNvPicPr>
          <p:nvPr/>
        </p:nvPicPr>
        <p:blipFill>
          <a:blip r:embed="rId3"/>
          <a:stretch>
            <a:fillRect/>
          </a:stretch>
        </p:blipFill>
        <p:spPr>
          <a:xfrm>
            <a:off x="695317" y="1074993"/>
            <a:ext cx="5034643" cy="1409700"/>
          </a:xfrm>
          <a:prstGeom prst="rect">
            <a:avLst/>
          </a:prstGeom>
        </p:spPr>
      </p:pic>
      <p:pic>
        <p:nvPicPr>
          <p:cNvPr id="7" name="Picture 6" descr="Table&#10;&#10;Description automatically generated">
            <a:extLst>
              <a:ext uri="{FF2B5EF4-FFF2-40B4-BE49-F238E27FC236}">
                <a16:creationId xmlns:a16="http://schemas.microsoft.com/office/drawing/2014/main" id="{3FDA4D29-3398-B74A-9E33-FF3B24FE4060}"/>
              </a:ext>
            </a:extLst>
          </p:cNvPr>
          <p:cNvPicPr>
            <a:picLocks noChangeAspect="1"/>
          </p:cNvPicPr>
          <p:nvPr/>
        </p:nvPicPr>
        <p:blipFill>
          <a:blip r:embed="rId4"/>
          <a:stretch>
            <a:fillRect/>
          </a:stretch>
        </p:blipFill>
        <p:spPr>
          <a:xfrm>
            <a:off x="6197231" y="1074993"/>
            <a:ext cx="5344760" cy="1600227"/>
          </a:xfrm>
          <a:prstGeom prst="rect">
            <a:avLst/>
          </a:prstGeom>
        </p:spPr>
      </p:pic>
      <p:pic>
        <p:nvPicPr>
          <p:cNvPr id="14" name="Picture 13" descr="Table&#10;&#10;Description automatically generated">
            <a:extLst>
              <a:ext uri="{FF2B5EF4-FFF2-40B4-BE49-F238E27FC236}">
                <a16:creationId xmlns:a16="http://schemas.microsoft.com/office/drawing/2014/main" id="{98CAE765-420A-BB46-B381-E66097168A80}"/>
              </a:ext>
            </a:extLst>
          </p:cNvPr>
          <p:cNvPicPr>
            <a:picLocks noChangeAspect="1"/>
          </p:cNvPicPr>
          <p:nvPr/>
        </p:nvPicPr>
        <p:blipFill>
          <a:blip r:embed="rId5"/>
          <a:stretch>
            <a:fillRect/>
          </a:stretch>
        </p:blipFill>
        <p:spPr>
          <a:xfrm>
            <a:off x="362808" y="3237008"/>
            <a:ext cx="7064160" cy="2470798"/>
          </a:xfrm>
          <a:prstGeom prst="rect">
            <a:avLst/>
          </a:prstGeom>
        </p:spPr>
      </p:pic>
      <p:pic>
        <p:nvPicPr>
          <p:cNvPr id="2" name="Picture 1" descr="Chart, bar chart&#10;&#10;Description automatically generated">
            <a:extLst>
              <a:ext uri="{FF2B5EF4-FFF2-40B4-BE49-F238E27FC236}">
                <a16:creationId xmlns:a16="http://schemas.microsoft.com/office/drawing/2014/main" id="{A5CC75DC-F901-48DE-BBF0-7411F52B8171}"/>
              </a:ext>
            </a:extLst>
          </p:cNvPr>
          <p:cNvPicPr>
            <a:picLocks noChangeAspect="1"/>
          </p:cNvPicPr>
          <p:nvPr/>
        </p:nvPicPr>
        <p:blipFill>
          <a:blip r:embed="rId6"/>
          <a:stretch>
            <a:fillRect/>
          </a:stretch>
        </p:blipFill>
        <p:spPr>
          <a:xfrm>
            <a:off x="8527464" y="3566885"/>
            <a:ext cx="2757902" cy="2757902"/>
          </a:xfrm>
          <a:prstGeom prst="rect">
            <a:avLst/>
          </a:prstGeom>
        </p:spPr>
      </p:pic>
      <p:sp>
        <p:nvSpPr>
          <p:cNvPr id="3" name="TextBox 2">
            <a:extLst>
              <a:ext uri="{FF2B5EF4-FFF2-40B4-BE49-F238E27FC236}">
                <a16:creationId xmlns:a16="http://schemas.microsoft.com/office/drawing/2014/main" id="{46956EC5-C7BC-4CE9-9AC1-EF484DC24C88}"/>
              </a:ext>
            </a:extLst>
          </p:cNvPr>
          <p:cNvSpPr txBox="1"/>
          <p:nvPr/>
        </p:nvSpPr>
        <p:spPr bwMode="auto">
          <a:xfrm>
            <a:off x="8657608" y="3134732"/>
            <a:ext cx="2627323" cy="430887"/>
          </a:xfrm>
          <a:prstGeom prst="rect">
            <a:avLst/>
          </a:prstGeom>
          <a:noFill/>
          <a:ln w="19050" algn="ctr">
            <a:noFill/>
            <a:miter lim="800000"/>
            <a:headEnd/>
            <a:tailEnd/>
          </a:ln>
        </p:spPr>
        <p:txBody>
          <a:bodyPr wrap="square" lIns="0" tIns="0" rIns="0" bIns="0" rtlCol="0" anchor="t">
            <a:spAutoFit/>
          </a:bodyPr>
          <a:lstStyle/>
          <a:p>
            <a:pPr fontAlgn="b"/>
            <a:r>
              <a:rPr lang="en-US" sz="1400">
                <a:latin typeface="Arial"/>
                <a:ea typeface="ＭＳ Ｐゴシック"/>
              </a:rPr>
              <a:t>Primary caregiver for children younger than 18 years old</a:t>
            </a:r>
          </a:p>
        </p:txBody>
      </p:sp>
    </p:spTree>
    <p:extLst>
      <p:ext uri="{BB962C8B-B14F-4D97-AF65-F5344CB8AC3E}">
        <p14:creationId xmlns:p14="http://schemas.microsoft.com/office/powerpoint/2010/main" val="143263968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7426967"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HDFCCC Faculty Survey Results</a:t>
            </a:r>
          </a:p>
        </p:txBody>
      </p:sp>
      <p:pic>
        <p:nvPicPr>
          <p:cNvPr id="8" name="Picture 7">
            <a:extLst>
              <a:ext uri="{FF2B5EF4-FFF2-40B4-BE49-F238E27FC236}">
                <a16:creationId xmlns:a16="http://schemas.microsoft.com/office/drawing/2014/main" id="{4A9E4ECE-7EF0-294F-BB87-30B0768AE306}"/>
              </a:ext>
            </a:extLst>
          </p:cNvPr>
          <p:cNvPicPr>
            <a:picLocks noChangeAspect="1"/>
          </p:cNvPicPr>
          <p:nvPr/>
        </p:nvPicPr>
        <p:blipFill>
          <a:blip r:embed="rId3"/>
          <a:stretch>
            <a:fillRect/>
          </a:stretch>
        </p:blipFill>
        <p:spPr>
          <a:xfrm>
            <a:off x="1037166" y="1751055"/>
            <a:ext cx="4687221" cy="4687221"/>
          </a:xfrm>
          <a:prstGeom prst="rect">
            <a:avLst/>
          </a:prstGeom>
        </p:spPr>
      </p:pic>
      <p:pic>
        <p:nvPicPr>
          <p:cNvPr id="9" name="Picture 8">
            <a:extLst>
              <a:ext uri="{FF2B5EF4-FFF2-40B4-BE49-F238E27FC236}">
                <a16:creationId xmlns:a16="http://schemas.microsoft.com/office/drawing/2014/main" id="{7CF27D90-CDE1-9A41-8115-44BDF43C6518}"/>
              </a:ext>
            </a:extLst>
          </p:cNvPr>
          <p:cNvPicPr>
            <a:picLocks noChangeAspect="1"/>
          </p:cNvPicPr>
          <p:nvPr/>
        </p:nvPicPr>
        <p:blipFill>
          <a:blip r:embed="rId4"/>
          <a:stretch>
            <a:fillRect/>
          </a:stretch>
        </p:blipFill>
        <p:spPr>
          <a:xfrm>
            <a:off x="6399075" y="1751055"/>
            <a:ext cx="4689183" cy="4707644"/>
          </a:xfrm>
          <a:prstGeom prst="rect">
            <a:avLst/>
          </a:prstGeom>
        </p:spPr>
      </p:pic>
      <p:graphicFrame>
        <p:nvGraphicFramePr>
          <p:cNvPr id="10" name="Content Placeholder 8">
            <a:extLst>
              <a:ext uri="{FF2B5EF4-FFF2-40B4-BE49-F238E27FC236}">
                <a16:creationId xmlns:a16="http://schemas.microsoft.com/office/drawing/2014/main" id="{624B77BE-6632-0346-9D97-BF3ADA0E417F}"/>
              </a:ext>
            </a:extLst>
          </p:cNvPr>
          <p:cNvGraphicFramePr>
            <a:graphicFrameLocks noGrp="1"/>
          </p:cNvGraphicFramePr>
          <p:nvPr>
            <p:ph sz="quarter" idx="18"/>
            <p:extLst>
              <p:ext uri="{D42A27DB-BD31-4B8C-83A1-F6EECF244321}">
                <p14:modId xmlns:p14="http://schemas.microsoft.com/office/powerpoint/2010/main" val="854982991"/>
              </p:ext>
            </p:extLst>
          </p:nvPr>
        </p:nvGraphicFramePr>
        <p:xfrm>
          <a:off x="487251" y="949207"/>
          <a:ext cx="5463844" cy="594003"/>
        </p:xfrm>
        <a:graphic>
          <a:graphicData uri="http://schemas.openxmlformats.org/drawingml/2006/table">
            <a:tbl>
              <a:tblPr>
                <a:tableStyleId>{5C22544A-7EE6-4342-B048-85BDC9FD1C3A}</a:tableStyleId>
              </a:tblPr>
              <a:tblGrid>
                <a:gridCol w="5463844">
                  <a:extLst>
                    <a:ext uri="{9D8B030D-6E8A-4147-A177-3AD203B41FA5}">
                      <a16:colId xmlns:a16="http://schemas.microsoft.com/office/drawing/2014/main" val="1885362407"/>
                    </a:ext>
                  </a:extLst>
                </a:gridCol>
              </a:tblGrid>
              <a:tr h="594003">
                <a:tc>
                  <a:txBody>
                    <a:bodyPr/>
                    <a:lstStyle/>
                    <a:p>
                      <a:pPr algn="l" fontAlgn="b"/>
                      <a:endParaRPr lang="en-US" sz="1600" b="0" i="0" u="none" strike="noStrike">
                        <a:solidFill>
                          <a:schemeClr val="tx1"/>
                        </a:solidFill>
                        <a:effectLst/>
                        <a:latin typeface="Calibri" panose="020F0502020204030204" pitchFamily="34" charset="0"/>
                      </a:endParaRPr>
                    </a:p>
                  </a:txBody>
                  <a:tcPr marL="6421" marR="6421" marT="6421" marB="0" anchor="b">
                    <a:noFill/>
                  </a:tcPr>
                </a:tc>
                <a:extLst>
                  <a:ext uri="{0D108BD9-81ED-4DB2-BD59-A6C34878D82A}">
                    <a16:rowId xmlns:a16="http://schemas.microsoft.com/office/drawing/2014/main" val="27839761"/>
                  </a:ext>
                </a:extLst>
              </a:tr>
            </a:tbl>
          </a:graphicData>
        </a:graphic>
      </p:graphicFrame>
      <p:sp>
        <p:nvSpPr>
          <p:cNvPr id="13" name="TextBox 12">
            <a:extLst>
              <a:ext uri="{FF2B5EF4-FFF2-40B4-BE49-F238E27FC236}">
                <a16:creationId xmlns:a16="http://schemas.microsoft.com/office/drawing/2014/main" id="{7706C81F-1CA5-4245-BEBF-DE843DF83A82}"/>
              </a:ext>
            </a:extLst>
          </p:cNvPr>
          <p:cNvSpPr txBox="1"/>
          <p:nvPr/>
        </p:nvSpPr>
        <p:spPr bwMode="auto">
          <a:xfrm>
            <a:off x="1005021" y="957064"/>
            <a:ext cx="4946074" cy="615553"/>
          </a:xfrm>
          <a:prstGeom prst="rect">
            <a:avLst/>
          </a:prstGeom>
          <a:noFill/>
          <a:ln w="19050" algn="ctr">
            <a:noFill/>
            <a:miter lim="800000"/>
            <a:headEnd/>
            <a:tailEnd/>
          </a:ln>
        </p:spPr>
        <p:txBody>
          <a:bodyPr wrap="square" lIns="0" tIns="0" rIns="0" bIns="0" rtlCol="0">
            <a:spAutoFit/>
          </a:bodyPr>
          <a:lstStyle/>
          <a:p>
            <a:pPr fontAlgn="b"/>
            <a:r>
              <a:rPr lang="en-US" sz="2000"/>
              <a:t>Are you a primary caregiver for children younger than 18 years old?</a:t>
            </a:r>
            <a:endParaRPr lang="en-US" sz="2000">
              <a:latin typeface="Calibri" panose="020F0502020204030204" pitchFamily="34" charset="0"/>
            </a:endParaRPr>
          </a:p>
        </p:txBody>
      </p:sp>
      <p:sp>
        <p:nvSpPr>
          <p:cNvPr id="15" name="TextBox 14">
            <a:extLst>
              <a:ext uri="{FF2B5EF4-FFF2-40B4-BE49-F238E27FC236}">
                <a16:creationId xmlns:a16="http://schemas.microsoft.com/office/drawing/2014/main" id="{0C07B511-DC2C-7C4B-8487-DA5856066CDA}"/>
              </a:ext>
            </a:extLst>
          </p:cNvPr>
          <p:cNvSpPr txBox="1"/>
          <p:nvPr/>
        </p:nvSpPr>
        <p:spPr bwMode="auto">
          <a:xfrm>
            <a:off x="6056026" y="874810"/>
            <a:ext cx="5846163" cy="923330"/>
          </a:xfrm>
          <a:prstGeom prst="rect">
            <a:avLst/>
          </a:prstGeom>
          <a:noFill/>
          <a:ln w="19050" algn="ctr">
            <a:noFill/>
            <a:miter lim="800000"/>
            <a:headEnd/>
            <a:tailEnd/>
          </a:ln>
        </p:spPr>
        <p:txBody>
          <a:bodyPr wrap="square" lIns="0" tIns="0" rIns="0" bIns="0" rtlCol="0">
            <a:spAutoFit/>
          </a:bodyPr>
          <a:lstStyle/>
          <a:p>
            <a:pPr fontAlgn="b"/>
            <a:r>
              <a:rPr lang="en-US" sz="2000"/>
              <a:t>During your time as a faculty member at UCSF, has your promotion schedule been on time, accelerated, or delayed? </a:t>
            </a:r>
            <a:endParaRPr lang="en-US" sz="2000">
              <a:solidFill>
                <a:srgbClr val="000000"/>
              </a:solidFill>
              <a:latin typeface="Calibri" panose="020F0502020204030204" pitchFamily="34" charset="0"/>
            </a:endParaRPr>
          </a:p>
        </p:txBody>
      </p:sp>
    </p:spTree>
    <p:extLst>
      <p:ext uri="{BB962C8B-B14F-4D97-AF65-F5344CB8AC3E}">
        <p14:creationId xmlns:p14="http://schemas.microsoft.com/office/powerpoint/2010/main" val="41151328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Burnout</a:t>
            </a:r>
          </a:p>
        </p:txBody>
      </p:sp>
      <p:sp>
        <p:nvSpPr>
          <p:cNvPr id="17" name="TextBox 16">
            <a:extLst>
              <a:ext uri="{FF2B5EF4-FFF2-40B4-BE49-F238E27FC236}">
                <a16:creationId xmlns:a16="http://schemas.microsoft.com/office/drawing/2014/main" id="{46BF6E98-74F5-E340-95F7-28F50084EA78}"/>
              </a:ext>
            </a:extLst>
          </p:cNvPr>
          <p:cNvSpPr txBox="1"/>
          <p:nvPr/>
        </p:nvSpPr>
        <p:spPr bwMode="auto">
          <a:xfrm>
            <a:off x="6632231" y="237161"/>
            <a:ext cx="4946074" cy="615553"/>
          </a:xfrm>
          <a:prstGeom prst="rect">
            <a:avLst/>
          </a:prstGeom>
          <a:noFill/>
          <a:ln w="19050" algn="ctr">
            <a:noFill/>
            <a:miter lim="800000"/>
            <a:headEnd/>
            <a:tailEnd/>
          </a:ln>
        </p:spPr>
        <p:txBody>
          <a:bodyPr wrap="square" lIns="0" tIns="0" rIns="0" bIns="0" rtlCol="0">
            <a:spAutoFit/>
          </a:bodyPr>
          <a:lstStyle/>
          <a:p>
            <a:pPr marL="342900" indent="-342900">
              <a:buFont typeface="Arial" panose="020B0604020202020204" pitchFamily="34" charset="0"/>
              <a:buChar char="•"/>
            </a:pPr>
            <a:r>
              <a:rPr lang="en-US" sz="2000"/>
              <a:t>Significant by caregiver status and gender</a:t>
            </a:r>
          </a:p>
        </p:txBody>
      </p:sp>
      <p:pic>
        <p:nvPicPr>
          <p:cNvPr id="4" name="Picture 3">
            <a:extLst>
              <a:ext uri="{FF2B5EF4-FFF2-40B4-BE49-F238E27FC236}">
                <a16:creationId xmlns:a16="http://schemas.microsoft.com/office/drawing/2014/main" id="{47016C6A-CC01-AD4E-9248-E06999D4692B}"/>
              </a:ext>
            </a:extLst>
          </p:cNvPr>
          <p:cNvPicPr>
            <a:picLocks noChangeAspect="1"/>
          </p:cNvPicPr>
          <p:nvPr/>
        </p:nvPicPr>
        <p:blipFill rotWithShape="1">
          <a:blip r:embed="rId3"/>
          <a:srcRect l="761"/>
          <a:stretch/>
        </p:blipFill>
        <p:spPr>
          <a:xfrm>
            <a:off x="704538" y="1033281"/>
            <a:ext cx="5146103" cy="5125027"/>
          </a:xfrm>
          <a:prstGeom prst="rect">
            <a:avLst/>
          </a:prstGeom>
        </p:spPr>
      </p:pic>
      <p:pic>
        <p:nvPicPr>
          <p:cNvPr id="5" name="Picture 4">
            <a:extLst>
              <a:ext uri="{FF2B5EF4-FFF2-40B4-BE49-F238E27FC236}">
                <a16:creationId xmlns:a16="http://schemas.microsoft.com/office/drawing/2014/main" id="{29557FE1-24EA-5548-896C-64F2C2B50A4F}"/>
              </a:ext>
            </a:extLst>
          </p:cNvPr>
          <p:cNvPicPr>
            <a:picLocks noChangeAspect="1"/>
          </p:cNvPicPr>
          <p:nvPr/>
        </p:nvPicPr>
        <p:blipFill>
          <a:blip r:embed="rId4"/>
          <a:stretch>
            <a:fillRect/>
          </a:stretch>
        </p:blipFill>
        <p:spPr>
          <a:xfrm>
            <a:off x="6395977" y="1130299"/>
            <a:ext cx="5013307" cy="5028009"/>
          </a:xfrm>
          <a:prstGeom prst="rect">
            <a:avLst/>
          </a:prstGeom>
        </p:spPr>
      </p:pic>
      <p:sp>
        <p:nvSpPr>
          <p:cNvPr id="6" name="TextBox 5">
            <a:extLst>
              <a:ext uri="{FF2B5EF4-FFF2-40B4-BE49-F238E27FC236}">
                <a16:creationId xmlns:a16="http://schemas.microsoft.com/office/drawing/2014/main" id="{CACEE666-3E59-844D-939B-FA3B9119DFAC}"/>
              </a:ext>
            </a:extLst>
          </p:cNvPr>
          <p:cNvSpPr txBox="1"/>
          <p:nvPr/>
        </p:nvSpPr>
        <p:spPr bwMode="auto">
          <a:xfrm>
            <a:off x="10827895" y="2518347"/>
            <a:ext cx="1364105" cy="184666"/>
          </a:xfrm>
          <a:prstGeom prst="rect">
            <a:avLst/>
          </a:prstGeom>
          <a:solidFill>
            <a:schemeClr val="bg1"/>
          </a:solidFill>
          <a:ln w="19050" algn="ctr">
            <a:noFill/>
            <a:miter lim="800000"/>
            <a:headEnd/>
            <a:tailEnd/>
          </a:ln>
        </p:spPr>
        <p:txBody>
          <a:bodyPr wrap="square" lIns="0" tIns="0" rIns="0" bIns="0" rtlCol="0">
            <a:spAutoFit/>
          </a:bodyPr>
          <a:lstStyle/>
          <a:p>
            <a:r>
              <a:rPr lang="en-US" sz="1200"/>
              <a:t>Caregiver</a:t>
            </a:r>
          </a:p>
        </p:txBody>
      </p:sp>
      <p:sp>
        <p:nvSpPr>
          <p:cNvPr id="7" name="Rectangle 6">
            <a:extLst>
              <a:ext uri="{FF2B5EF4-FFF2-40B4-BE49-F238E27FC236}">
                <a16:creationId xmlns:a16="http://schemas.microsoft.com/office/drawing/2014/main" id="{2A48D270-EAD7-454C-A3CC-96F6EC3C577F}"/>
              </a:ext>
            </a:extLst>
          </p:cNvPr>
          <p:cNvSpPr/>
          <p:nvPr/>
        </p:nvSpPr>
        <p:spPr bwMode="auto">
          <a:xfrm>
            <a:off x="2608289" y="5981075"/>
            <a:ext cx="809468" cy="177233"/>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Tree>
    <p:extLst>
      <p:ext uri="{BB962C8B-B14F-4D97-AF65-F5344CB8AC3E}">
        <p14:creationId xmlns:p14="http://schemas.microsoft.com/office/powerpoint/2010/main" val="427932772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Equal access to resources</a:t>
            </a:r>
          </a:p>
        </p:txBody>
      </p:sp>
      <p:sp>
        <p:nvSpPr>
          <p:cNvPr id="6" name="Frame 5">
            <a:extLst>
              <a:ext uri="{FF2B5EF4-FFF2-40B4-BE49-F238E27FC236}">
                <a16:creationId xmlns:a16="http://schemas.microsoft.com/office/drawing/2014/main" id="{1DC2C53C-4ACB-E849-BE03-8F75444BCD91}"/>
              </a:ext>
            </a:extLst>
          </p:cNvPr>
          <p:cNvSpPr/>
          <p:nvPr/>
        </p:nvSpPr>
        <p:spPr bwMode="auto">
          <a:xfrm>
            <a:off x="2" y="929392"/>
            <a:ext cx="3777520" cy="982718"/>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7" name="TextBox 6">
            <a:extLst>
              <a:ext uri="{FF2B5EF4-FFF2-40B4-BE49-F238E27FC236}">
                <a16:creationId xmlns:a16="http://schemas.microsoft.com/office/drawing/2014/main" id="{1250F9EB-974D-1F4A-863F-4A6CEB02DF44}"/>
              </a:ext>
            </a:extLst>
          </p:cNvPr>
          <p:cNvSpPr txBox="1"/>
          <p:nvPr/>
        </p:nvSpPr>
        <p:spPr bwMode="auto">
          <a:xfrm>
            <a:off x="259829" y="1141846"/>
            <a:ext cx="3917429" cy="615553"/>
          </a:xfrm>
          <a:prstGeom prst="rect">
            <a:avLst/>
          </a:prstGeom>
          <a:noFill/>
          <a:ln w="19050" algn="ctr">
            <a:noFill/>
            <a:miter lim="800000"/>
            <a:headEnd/>
            <a:tailEnd/>
          </a:ln>
        </p:spPr>
        <p:txBody>
          <a:bodyPr wrap="square" lIns="0" tIns="0" rIns="0" bIns="0" rtlCol="0">
            <a:spAutoFit/>
          </a:bodyPr>
          <a:lstStyle/>
          <a:p>
            <a:r>
              <a:rPr lang="en-US" sz="2000"/>
              <a:t>I have equal access to career development opportunities</a:t>
            </a:r>
          </a:p>
        </p:txBody>
      </p:sp>
      <p:pic>
        <p:nvPicPr>
          <p:cNvPr id="2" name="Picture 1">
            <a:extLst>
              <a:ext uri="{FF2B5EF4-FFF2-40B4-BE49-F238E27FC236}">
                <a16:creationId xmlns:a16="http://schemas.microsoft.com/office/drawing/2014/main" id="{E41F1AD8-E7E6-1C49-8C99-EF42A098A87B}"/>
              </a:ext>
            </a:extLst>
          </p:cNvPr>
          <p:cNvPicPr>
            <a:picLocks noChangeAspect="1"/>
          </p:cNvPicPr>
          <p:nvPr/>
        </p:nvPicPr>
        <p:blipFill>
          <a:blip r:embed="rId3"/>
          <a:stretch>
            <a:fillRect/>
          </a:stretch>
        </p:blipFill>
        <p:spPr>
          <a:xfrm>
            <a:off x="1" y="2226598"/>
            <a:ext cx="3917429" cy="3855248"/>
          </a:xfrm>
          <a:prstGeom prst="rect">
            <a:avLst/>
          </a:prstGeom>
        </p:spPr>
      </p:pic>
      <p:sp>
        <p:nvSpPr>
          <p:cNvPr id="8" name="TextBox 7">
            <a:extLst>
              <a:ext uri="{FF2B5EF4-FFF2-40B4-BE49-F238E27FC236}">
                <a16:creationId xmlns:a16="http://schemas.microsoft.com/office/drawing/2014/main" id="{5A6472CB-CC12-8B44-9897-5B49208FA0A4}"/>
              </a:ext>
            </a:extLst>
          </p:cNvPr>
          <p:cNvSpPr txBox="1"/>
          <p:nvPr/>
        </p:nvSpPr>
        <p:spPr bwMode="auto">
          <a:xfrm>
            <a:off x="8274571" y="557913"/>
            <a:ext cx="3917429" cy="1846659"/>
          </a:xfrm>
          <a:prstGeom prst="rect">
            <a:avLst/>
          </a:prstGeom>
          <a:noFill/>
          <a:ln w="19050" algn="ctr">
            <a:noFill/>
            <a:miter lim="800000"/>
            <a:headEnd/>
            <a:tailEnd/>
          </a:ln>
        </p:spPr>
        <p:txBody>
          <a:bodyPr wrap="square" lIns="0" tIns="0" rIns="0" bIns="0" rtlCol="0">
            <a:spAutoFit/>
          </a:bodyPr>
          <a:lstStyle/>
          <a:p>
            <a:r>
              <a:rPr lang="en-US" sz="2000"/>
              <a:t>I am frequently considered for leadership positions and given protected time and appropriate compensation for those roles</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
        <p:nvSpPr>
          <p:cNvPr id="9" name="TextBox 8">
            <a:extLst>
              <a:ext uri="{FF2B5EF4-FFF2-40B4-BE49-F238E27FC236}">
                <a16:creationId xmlns:a16="http://schemas.microsoft.com/office/drawing/2014/main" id="{FD921A1F-CAEB-D848-A610-585E3FBCFF07}"/>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pic>
        <p:nvPicPr>
          <p:cNvPr id="4" name="Picture 3">
            <a:extLst>
              <a:ext uri="{FF2B5EF4-FFF2-40B4-BE49-F238E27FC236}">
                <a16:creationId xmlns:a16="http://schemas.microsoft.com/office/drawing/2014/main" id="{D0239AA9-413D-8048-9DE4-76D6F73C9C93}"/>
              </a:ext>
            </a:extLst>
          </p:cNvPr>
          <p:cNvPicPr>
            <a:picLocks noChangeAspect="1"/>
          </p:cNvPicPr>
          <p:nvPr/>
        </p:nvPicPr>
        <p:blipFill>
          <a:blip r:embed="rId4"/>
          <a:stretch>
            <a:fillRect/>
          </a:stretch>
        </p:blipFill>
        <p:spPr>
          <a:xfrm>
            <a:off x="4021755" y="2271969"/>
            <a:ext cx="3948520" cy="3824157"/>
          </a:xfrm>
          <a:prstGeom prst="rect">
            <a:avLst/>
          </a:prstGeom>
        </p:spPr>
      </p:pic>
      <p:sp>
        <p:nvSpPr>
          <p:cNvPr id="10" name="TextBox 9">
            <a:extLst>
              <a:ext uri="{FF2B5EF4-FFF2-40B4-BE49-F238E27FC236}">
                <a16:creationId xmlns:a16="http://schemas.microsoft.com/office/drawing/2014/main" id="{4EFBDD23-D302-8448-A26B-F3BD5BF601F9}"/>
              </a:ext>
            </a:extLst>
          </p:cNvPr>
          <p:cNvSpPr txBox="1"/>
          <p:nvPr/>
        </p:nvSpPr>
        <p:spPr bwMode="auto">
          <a:xfrm>
            <a:off x="4177258" y="1019577"/>
            <a:ext cx="3917429" cy="923330"/>
          </a:xfrm>
          <a:prstGeom prst="rect">
            <a:avLst/>
          </a:prstGeom>
          <a:noFill/>
          <a:ln w="19050" algn="ctr">
            <a:noFill/>
            <a:miter lim="800000"/>
            <a:headEnd/>
            <a:tailEnd/>
          </a:ln>
        </p:spPr>
        <p:txBody>
          <a:bodyPr wrap="square" lIns="0" tIns="0" rIns="0" bIns="0" rtlCol="0">
            <a:spAutoFit/>
          </a:bodyPr>
          <a:lstStyle/>
          <a:p>
            <a:r>
              <a:rPr lang="en-US" sz="2000"/>
              <a:t>I receive mentoring from those in senior roles</a:t>
            </a:r>
          </a:p>
          <a:p>
            <a:pPr marL="342900" indent="-342900">
              <a:buFont typeface="Arial" panose="020B0604020202020204" pitchFamily="34" charset="0"/>
              <a:buChar char="•"/>
            </a:pPr>
            <a:endParaRPr lang="en-US" sz="2000"/>
          </a:p>
        </p:txBody>
      </p:sp>
      <p:pic>
        <p:nvPicPr>
          <p:cNvPr id="5" name="Picture 4">
            <a:extLst>
              <a:ext uri="{FF2B5EF4-FFF2-40B4-BE49-F238E27FC236}">
                <a16:creationId xmlns:a16="http://schemas.microsoft.com/office/drawing/2014/main" id="{6C845C7C-23BB-1E48-A539-A31CDC12248B}"/>
              </a:ext>
            </a:extLst>
          </p:cNvPr>
          <p:cNvPicPr>
            <a:picLocks noChangeAspect="1"/>
          </p:cNvPicPr>
          <p:nvPr/>
        </p:nvPicPr>
        <p:blipFill>
          <a:blip r:embed="rId5"/>
          <a:stretch>
            <a:fillRect/>
          </a:stretch>
        </p:blipFill>
        <p:spPr>
          <a:xfrm>
            <a:off x="8079696" y="2277316"/>
            <a:ext cx="3901884" cy="3824157"/>
          </a:xfrm>
          <a:prstGeom prst="rect">
            <a:avLst/>
          </a:prstGeom>
        </p:spPr>
      </p:pic>
      <p:sp>
        <p:nvSpPr>
          <p:cNvPr id="12" name="Frame 11">
            <a:extLst>
              <a:ext uri="{FF2B5EF4-FFF2-40B4-BE49-F238E27FC236}">
                <a16:creationId xmlns:a16="http://schemas.microsoft.com/office/drawing/2014/main" id="{01020E62-FF47-D54F-A67B-A05F1D90AC25}"/>
              </a:ext>
            </a:extLst>
          </p:cNvPr>
          <p:cNvSpPr/>
          <p:nvPr/>
        </p:nvSpPr>
        <p:spPr bwMode="auto">
          <a:xfrm>
            <a:off x="8094687" y="355749"/>
            <a:ext cx="3867464" cy="1701859"/>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Tree>
    <p:extLst>
      <p:ext uri="{BB962C8B-B14F-4D97-AF65-F5344CB8AC3E}">
        <p14:creationId xmlns:p14="http://schemas.microsoft.com/office/powerpoint/2010/main" val="3630305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Equal access to resources</a:t>
            </a:r>
          </a:p>
        </p:txBody>
      </p:sp>
      <p:sp>
        <p:nvSpPr>
          <p:cNvPr id="6" name="Frame 5">
            <a:extLst>
              <a:ext uri="{FF2B5EF4-FFF2-40B4-BE49-F238E27FC236}">
                <a16:creationId xmlns:a16="http://schemas.microsoft.com/office/drawing/2014/main" id="{1DC2C53C-4ACB-E849-BE03-8F75444BCD91}"/>
              </a:ext>
            </a:extLst>
          </p:cNvPr>
          <p:cNvSpPr/>
          <p:nvPr/>
        </p:nvSpPr>
        <p:spPr bwMode="auto">
          <a:xfrm>
            <a:off x="2" y="929392"/>
            <a:ext cx="3777520" cy="982718"/>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7" name="TextBox 6">
            <a:extLst>
              <a:ext uri="{FF2B5EF4-FFF2-40B4-BE49-F238E27FC236}">
                <a16:creationId xmlns:a16="http://schemas.microsoft.com/office/drawing/2014/main" id="{1250F9EB-974D-1F4A-863F-4A6CEB02DF44}"/>
              </a:ext>
            </a:extLst>
          </p:cNvPr>
          <p:cNvSpPr txBox="1"/>
          <p:nvPr/>
        </p:nvSpPr>
        <p:spPr bwMode="auto">
          <a:xfrm>
            <a:off x="259829" y="1141846"/>
            <a:ext cx="3917429" cy="615553"/>
          </a:xfrm>
          <a:prstGeom prst="rect">
            <a:avLst/>
          </a:prstGeom>
          <a:noFill/>
          <a:ln w="19050" algn="ctr">
            <a:noFill/>
            <a:miter lim="800000"/>
            <a:headEnd/>
            <a:tailEnd/>
          </a:ln>
        </p:spPr>
        <p:txBody>
          <a:bodyPr wrap="square" lIns="0" tIns="0" rIns="0" bIns="0" rtlCol="0">
            <a:spAutoFit/>
          </a:bodyPr>
          <a:lstStyle/>
          <a:p>
            <a:r>
              <a:rPr lang="en-US" sz="2000"/>
              <a:t>I receive frequent feedback regarding my performance</a:t>
            </a:r>
          </a:p>
        </p:txBody>
      </p:sp>
      <p:sp>
        <p:nvSpPr>
          <p:cNvPr id="8" name="TextBox 7">
            <a:extLst>
              <a:ext uri="{FF2B5EF4-FFF2-40B4-BE49-F238E27FC236}">
                <a16:creationId xmlns:a16="http://schemas.microsoft.com/office/drawing/2014/main" id="{5A6472CB-CC12-8B44-9897-5B49208FA0A4}"/>
              </a:ext>
            </a:extLst>
          </p:cNvPr>
          <p:cNvSpPr txBox="1"/>
          <p:nvPr/>
        </p:nvSpPr>
        <p:spPr bwMode="auto">
          <a:xfrm>
            <a:off x="8274572" y="557913"/>
            <a:ext cx="3360398" cy="1231106"/>
          </a:xfrm>
          <a:prstGeom prst="rect">
            <a:avLst/>
          </a:prstGeom>
          <a:noFill/>
          <a:ln w="19050" algn="ctr">
            <a:noFill/>
            <a:miter lim="800000"/>
            <a:headEnd/>
            <a:tailEnd/>
          </a:ln>
        </p:spPr>
        <p:txBody>
          <a:bodyPr wrap="square" lIns="0" tIns="0" rIns="0" bIns="0" rtlCol="0">
            <a:spAutoFit/>
          </a:bodyPr>
          <a:lstStyle/>
          <a:p>
            <a:r>
              <a:rPr lang="en-US" sz="2000"/>
              <a:t>I am frequently recognized for my work productivity and efforts</a:t>
            </a:r>
          </a:p>
          <a:p>
            <a:pPr marL="342900" indent="-342900">
              <a:buFont typeface="Arial" panose="020B0604020202020204" pitchFamily="34" charset="0"/>
              <a:buChar char="•"/>
            </a:pPr>
            <a:endParaRPr lang="en-US" sz="2000"/>
          </a:p>
        </p:txBody>
      </p:sp>
      <p:sp>
        <p:nvSpPr>
          <p:cNvPr id="10" name="TextBox 9">
            <a:extLst>
              <a:ext uri="{FF2B5EF4-FFF2-40B4-BE49-F238E27FC236}">
                <a16:creationId xmlns:a16="http://schemas.microsoft.com/office/drawing/2014/main" id="{4EFBDD23-D302-8448-A26B-F3BD5BF601F9}"/>
              </a:ext>
            </a:extLst>
          </p:cNvPr>
          <p:cNvSpPr txBox="1"/>
          <p:nvPr/>
        </p:nvSpPr>
        <p:spPr bwMode="auto">
          <a:xfrm>
            <a:off x="4177259" y="1019577"/>
            <a:ext cx="3590248" cy="923330"/>
          </a:xfrm>
          <a:prstGeom prst="rect">
            <a:avLst/>
          </a:prstGeom>
          <a:noFill/>
          <a:ln w="19050" algn="ctr">
            <a:noFill/>
            <a:miter lim="800000"/>
            <a:headEnd/>
            <a:tailEnd/>
          </a:ln>
        </p:spPr>
        <p:txBody>
          <a:bodyPr wrap="square" lIns="0" tIns="0" rIns="0" bIns="0" rtlCol="0">
            <a:spAutoFit/>
          </a:bodyPr>
          <a:lstStyle/>
          <a:p>
            <a:r>
              <a:rPr lang="en-US" sz="2000"/>
              <a:t>I receive adequate guidance about potential research opportunities</a:t>
            </a:r>
          </a:p>
        </p:txBody>
      </p:sp>
      <p:sp>
        <p:nvSpPr>
          <p:cNvPr id="12" name="Frame 11">
            <a:extLst>
              <a:ext uri="{FF2B5EF4-FFF2-40B4-BE49-F238E27FC236}">
                <a16:creationId xmlns:a16="http://schemas.microsoft.com/office/drawing/2014/main" id="{01020E62-FF47-D54F-A67B-A05F1D90AC25}"/>
              </a:ext>
            </a:extLst>
          </p:cNvPr>
          <p:cNvSpPr/>
          <p:nvPr/>
        </p:nvSpPr>
        <p:spPr bwMode="auto">
          <a:xfrm>
            <a:off x="8094687" y="355750"/>
            <a:ext cx="3867464" cy="1433270"/>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pic>
        <p:nvPicPr>
          <p:cNvPr id="3" name="Picture 2">
            <a:extLst>
              <a:ext uri="{FF2B5EF4-FFF2-40B4-BE49-F238E27FC236}">
                <a16:creationId xmlns:a16="http://schemas.microsoft.com/office/drawing/2014/main" id="{9C9A86FF-580C-7B43-A65A-BE6A38B458AC}"/>
              </a:ext>
            </a:extLst>
          </p:cNvPr>
          <p:cNvPicPr>
            <a:picLocks noChangeAspect="1"/>
          </p:cNvPicPr>
          <p:nvPr/>
        </p:nvPicPr>
        <p:blipFill>
          <a:blip r:embed="rId3"/>
          <a:stretch>
            <a:fillRect/>
          </a:stretch>
        </p:blipFill>
        <p:spPr>
          <a:xfrm>
            <a:off x="0" y="2158611"/>
            <a:ext cx="4062546" cy="4013990"/>
          </a:xfrm>
          <a:prstGeom prst="rect">
            <a:avLst/>
          </a:prstGeom>
        </p:spPr>
      </p:pic>
      <p:pic>
        <p:nvPicPr>
          <p:cNvPr id="13" name="Picture 12">
            <a:extLst>
              <a:ext uri="{FF2B5EF4-FFF2-40B4-BE49-F238E27FC236}">
                <a16:creationId xmlns:a16="http://schemas.microsoft.com/office/drawing/2014/main" id="{14FBC92B-186C-8D4C-8D0F-1B5688F14F7D}"/>
              </a:ext>
            </a:extLst>
          </p:cNvPr>
          <p:cNvPicPr>
            <a:picLocks noChangeAspect="1"/>
          </p:cNvPicPr>
          <p:nvPr/>
        </p:nvPicPr>
        <p:blipFill>
          <a:blip r:embed="rId4"/>
          <a:stretch>
            <a:fillRect/>
          </a:stretch>
        </p:blipFill>
        <p:spPr>
          <a:xfrm>
            <a:off x="3987485" y="2151086"/>
            <a:ext cx="4062546" cy="3997804"/>
          </a:xfrm>
          <a:prstGeom prst="rect">
            <a:avLst/>
          </a:prstGeom>
        </p:spPr>
      </p:pic>
      <p:pic>
        <p:nvPicPr>
          <p:cNvPr id="14" name="Picture 13">
            <a:extLst>
              <a:ext uri="{FF2B5EF4-FFF2-40B4-BE49-F238E27FC236}">
                <a16:creationId xmlns:a16="http://schemas.microsoft.com/office/drawing/2014/main" id="{7E795A21-4476-F648-AE0E-EEDA1A50073F}"/>
              </a:ext>
            </a:extLst>
          </p:cNvPr>
          <p:cNvPicPr>
            <a:picLocks noChangeAspect="1"/>
          </p:cNvPicPr>
          <p:nvPr/>
        </p:nvPicPr>
        <p:blipFill>
          <a:blip r:embed="rId5"/>
          <a:stretch>
            <a:fillRect/>
          </a:stretch>
        </p:blipFill>
        <p:spPr>
          <a:xfrm>
            <a:off x="8097083" y="2093775"/>
            <a:ext cx="4094917" cy="3997804"/>
          </a:xfrm>
          <a:prstGeom prst="rect">
            <a:avLst/>
          </a:prstGeom>
        </p:spPr>
      </p:pic>
      <p:sp>
        <p:nvSpPr>
          <p:cNvPr id="2" name="TextBox 1">
            <a:extLst>
              <a:ext uri="{FF2B5EF4-FFF2-40B4-BE49-F238E27FC236}">
                <a16:creationId xmlns:a16="http://schemas.microsoft.com/office/drawing/2014/main" id="{98D32A5B-A930-4CFC-A6B4-03A8936783BB}"/>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199847828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Equal access to resources</a:t>
            </a:r>
          </a:p>
        </p:txBody>
      </p:sp>
      <p:sp>
        <p:nvSpPr>
          <p:cNvPr id="6" name="Frame 5">
            <a:extLst>
              <a:ext uri="{FF2B5EF4-FFF2-40B4-BE49-F238E27FC236}">
                <a16:creationId xmlns:a16="http://schemas.microsoft.com/office/drawing/2014/main" id="{1DC2C53C-4ACB-E849-BE03-8F75444BCD91}"/>
              </a:ext>
            </a:extLst>
          </p:cNvPr>
          <p:cNvSpPr/>
          <p:nvPr/>
        </p:nvSpPr>
        <p:spPr bwMode="auto">
          <a:xfrm>
            <a:off x="3989050" y="835994"/>
            <a:ext cx="3777520" cy="982718"/>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7" name="TextBox 6">
            <a:extLst>
              <a:ext uri="{FF2B5EF4-FFF2-40B4-BE49-F238E27FC236}">
                <a16:creationId xmlns:a16="http://schemas.microsoft.com/office/drawing/2014/main" id="{1250F9EB-974D-1F4A-863F-4A6CEB02DF44}"/>
              </a:ext>
            </a:extLst>
          </p:cNvPr>
          <p:cNvSpPr txBox="1"/>
          <p:nvPr/>
        </p:nvSpPr>
        <p:spPr bwMode="auto">
          <a:xfrm>
            <a:off x="259829" y="1141846"/>
            <a:ext cx="3917429" cy="615553"/>
          </a:xfrm>
          <a:prstGeom prst="rect">
            <a:avLst/>
          </a:prstGeom>
          <a:noFill/>
          <a:ln w="19050" algn="ctr">
            <a:noFill/>
            <a:miter lim="800000"/>
            <a:headEnd/>
            <a:tailEnd/>
          </a:ln>
        </p:spPr>
        <p:txBody>
          <a:bodyPr wrap="square" lIns="0" tIns="0" rIns="0" bIns="0" rtlCol="0">
            <a:spAutoFit/>
          </a:bodyPr>
          <a:lstStyle/>
          <a:p>
            <a:r>
              <a:rPr lang="en-US" sz="2000"/>
              <a:t>I am often asked to sit on prestigious committees.</a:t>
            </a:r>
          </a:p>
        </p:txBody>
      </p:sp>
      <p:sp>
        <p:nvSpPr>
          <p:cNvPr id="8" name="TextBox 7">
            <a:extLst>
              <a:ext uri="{FF2B5EF4-FFF2-40B4-BE49-F238E27FC236}">
                <a16:creationId xmlns:a16="http://schemas.microsoft.com/office/drawing/2014/main" id="{5A6472CB-CC12-8B44-9897-5B49208FA0A4}"/>
              </a:ext>
            </a:extLst>
          </p:cNvPr>
          <p:cNvSpPr txBox="1"/>
          <p:nvPr/>
        </p:nvSpPr>
        <p:spPr bwMode="auto">
          <a:xfrm>
            <a:off x="8274571" y="873697"/>
            <a:ext cx="3917429" cy="923330"/>
          </a:xfrm>
          <a:prstGeom prst="rect">
            <a:avLst/>
          </a:prstGeom>
          <a:noFill/>
          <a:ln w="19050" algn="ctr">
            <a:noFill/>
            <a:miter lim="800000"/>
            <a:headEnd/>
            <a:tailEnd/>
          </a:ln>
        </p:spPr>
        <p:txBody>
          <a:bodyPr wrap="square" lIns="0" tIns="0" rIns="0" bIns="0" rtlCol="0">
            <a:spAutoFit/>
          </a:bodyPr>
          <a:lstStyle/>
          <a:p>
            <a:r>
              <a:rPr lang="en-US" sz="2000"/>
              <a:t>Others are given credit for my work</a:t>
            </a:r>
          </a:p>
          <a:p>
            <a:pPr marL="342900" indent="-342900">
              <a:buFont typeface="Arial" panose="020B0604020202020204" pitchFamily="34" charset="0"/>
              <a:buChar char="•"/>
            </a:pPr>
            <a:endParaRPr lang="en-US" sz="2000"/>
          </a:p>
        </p:txBody>
      </p:sp>
      <p:sp>
        <p:nvSpPr>
          <p:cNvPr id="10" name="TextBox 9">
            <a:extLst>
              <a:ext uri="{FF2B5EF4-FFF2-40B4-BE49-F238E27FC236}">
                <a16:creationId xmlns:a16="http://schemas.microsoft.com/office/drawing/2014/main" id="{4EFBDD23-D302-8448-A26B-F3BD5BF601F9}"/>
              </a:ext>
            </a:extLst>
          </p:cNvPr>
          <p:cNvSpPr txBox="1"/>
          <p:nvPr/>
        </p:nvSpPr>
        <p:spPr bwMode="auto">
          <a:xfrm>
            <a:off x="4177258" y="1019577"/>
            <a:ext cx="3197903" cy="615553"/>
          </a:xfrm>
          <a:prstGeom prst="rect">
            <a:avLst/>
          </a:prstGeom>
          <a:noFill/>
          <a:ln w="19050" algn="ctr">
            <a:noFill/>
            <a:miter lim="800000"/>
            <a:headEnd/>
            <a:tailEnd/>
          </a:ln>
        </p:spPr>
        <p:txBody>
          <a:bodyPr wrap="square" lIns="0" tIns="0" rIns="0" bIns="0" rtlCol="0">
            <a:spAutoFit/>
          </a:bodyPr>
          <a:lstStyle/>
          <a:p>
            <a:r>
              <a:rPr lang="en-US" sz="2000"/>
              <a:t>I am frequently nominated for awards and honors</a:t>
            </a:r>
          </a:p>
        </p:txBody>
      </p:sp>
      <p:pic>
        <p:nvPicPr>
          <p:cNvPr id="3" name="Picture 2">
            <a:extLst>
              <a:ext uri="{FF2B5EF4-FFF2-40B4-BE49-F238E27FC236}">
                <a16:creationId xmlns:a16="http://schemas.microsoft.com/office/drawing/2014/main" id="{CC559ACC-289E-8448-96F8-C5E17EDC3671}"/>
              </a:ext>
            </a:extLst>
          </p:cNvPr>
          <p:cNvPicPr>
            <a:picLocks noChangeAspect="1"/>
          </p:cNvPicPr>
          <p:nvPr/>
        </p:nvPicPr>
        <p:blipFill>
          <a:blip r:embed="rId3"/>
          <a:stretch>
            <a:fillRect/>
          </a:stretch>
        </p:blipFill>
        <p:spPr>
          <a:xfrm>
            <a:off x="1" y="2241622"/>
            <a:ext cx="4061793" cy="3965084"/>
          </a:xfrm>
          <a:prstGeom prst="rect">
            <a:avLst/>
          </a:prstGeom>
        </p:spPr>
      </p:pic>
      <p:pic>
        <p:nvPicPr>
          <p:cNvPr id="13" name="Picture 12">
            <a:extLst>
              <a:ext uri="{FF2B5EF4-FFF2-40B4-BE49-F238E27FC236}">
                <a16:creationId xmlns:a16="http://schemas.microsoft.com/office/drawing/2014/main" id="{1C2163F9-9D58-BE4F-AA38-B8C9B8A1AFA1}"/>
              </a:ext>
            </a:extLst>
          </p:cNvPr>
          <p:cNvPicPr>
            <a:picLocks noChangeAspect="1"/>
          </p:cNvPicPr>
          <p:nvPr/>
        </p:nvPicPr>
        <p:blipFill>
          <a:blip r:embed="rId4"/>
          <a:stretch>
            <a:fillRect/>
          </a:stretch>
        </p:blipFill>
        <p:spPr>
          <a:xfrm>
            <a:off x="4075960" y="2217026"/>
            <a:ext cx="4126266" cy="3965084"/>
          </a:xfrm>
          <a:prstGeom prst="rect">
            <a:avLst/>
          </a:prstGeom>
        </p:spPr>
      </p:pic>
      <p:pic>
        <p:nvPicPr>
          <p:cNvPr id="14" name="Picture 13">
            <a:extLst>
              <a:ext uri="{FF2B5EF4-FFF2-40B4-BE49-F238E27FC236}">
                <a16:creationId xmlns:a16="http://schemas.microsoft.com/office/drawing/2014/main" id="{B0E4BBD5-E2B3-2947-9216-4ADD3CFCE888}"/>
              </a:ext>
            </a:extLst>
          </p:cNvPr>
          <p:cNvPicPr>
            <a:picLocks noChangeAspect="1"/>
          </p:cNvPicPr>
          <p:nvPr/>
        </p:nvPicPr>
        <p:blipFill>
          <a:blip r:embed="rId5"/>
          <a:stretch>
            <a:fillRect/>
          </a:stretch>
        </p:blipFill>
        <p:spPr>
          <a:xfrm>
            <a:off x="8146325" y="2200908"/>
            <a:ext cx="4045675" cy="3981202"/>
          </a:xfrm>
          <a:prstGeom prst="rect">
            <a:avLst/>
          </a:prstGeom>
        </p:spPr>
      </p:pic>
      <p:sp>
        <p:nvSpPr>
          <p:cNvPr id="2" name="TextBox 1">
            <a:extLst>
              <a:ext uri="{FF2B5EF4-FFF2-40B4-BE49-F238E27FC236}">
                <a16:creationId xmlns:a16="http://schemas.microsoft.com/office/drawing/2014/main" id="{AB5E5C74-AA54-47BF-BB43-1B0E3A07EE0C}"/>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250567667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Agenda</a:t>
            </a:r>
          </a:p>
        </p:txBody>
      </p:sp>
      <p:sp>
        <p:nvSpPr>
          <p:cNvPr id="22" name="TextBox 21">
            <a:extLst>
              <a:ext uri="{FF2B5EF4-FFF2-40B4-BE49-F238E27FC236}">
                <a16:creationId xmlns:a16="http://schemas.microsoft.com/office/drawing/2014/main" id="{2A20EE20-493B-2640-B47D-8A01A2BF97EB}"/>
              </a:ext>
            </a:extLst>
          </p:cNvPr>
          <p:cNvSpPr txBox="1"/>
          <p:nvPr/>
        </p:nvSpPr>
        <p:spPr bwMode="auto">
          <a:xfrm>
            <a:off x="730867" y="1354077"/>
            <a:ext cx="10837678" cy="3077766"/>
          </a:xfrm>
          <a:prstGeom prst="rect">
            <a:avLst/>
          </a:prstGeom>
          <a:noFill/>
          <a:ln w="19050" algn="ctr">
            <a:noFill/>
            <a:miter lim="800000"/>
            <a:headEnd/>
            <a:tailEnd/>
          </a:ln>
        </p:spPr>
        <p:txBody>
          <a:bodyPr wrap="square" lIns="0" tIns="0" rIns="0" bIns="0" rtlCol="0" anchor="t">
            <a:spAutoFit/>
          </a:bodyPr>
          <a:lstStyle/>
          <a:p>
            <a:pPr marL="342900" indent="-342900">
              <a:lnSpc>
                <a:spcPct val="150000"/>
              </a:lnSpc>
              <a:buFont typeface="Arial" panose="020B0604020202020204" pitchFamily="34" charset="0"/>
              <a:buChar char="•"/>
            </a:pPr>
            <a:r>
              <a:rPr lang="en-US" sz="2000">
                <a:latin typeface="Arial"/>
                <a:ea typeface="ＭＳ Ｐゴシック"/>
              </a:rPr>
              <a:t>Gender disparities within Academic Oncology</a:t>
            </a:r>
            <a:endParaRPr lang="en-US" sz="2000"/>
          </a:p>
          <a:p>
            <a:pPr marL="342900" indent="-342900">
              <a:lnSpc>
                <a:spcPct val="150000"/>
              </a:lnSpc>
              <a:buFont typeface="Arial" panose="020B0604020202020204" pitchFamily="34" charset="0"/>
              <a:buChar char="•"/>
            </a:pPr>
            <a:r>
              <a:rPr lang="en-US" sz="2000">
                <a:latin typeface="Arial"/>
                <a:ea typeface="ＭＳ Ｐゴシック"/>
              </a:rPr>
              <a:t>Review of the HDFCCC Gender Equity Survey </a:t>
            </a:r>
            <a:endParaRPr lang="en-US" sz="2000"/>
          </a:p>
          <a:p>
            <a:pPr marL="800100" lvl="1" indent="-342900">
              <a:lnSpc>
                <a:spcPct val="150000"/>
              </a:lnSpc>
              <a:buFont typeface="Arial" panose="020B0604020202020204" pitchFamily="34" charset="0"/>
              <a:buChar char="•"/>
            </a:pPr>
            <a:r>
              <a:rPr lang="en-US" sz="2000"/>
              <a:t>Introduction</a:t>
            </a:r>
          </a:p>
          <a:p>
            <a:pPr marL="800100" lvl="1" indent="-342900">
              <a:lnSpc>
                <a:spcPct val="150000"/>
              </a:lnSpc>
              <a:buFont typeface="Arial" panose="020B0604020202020204" pitchFamily="34" charset="0"/>
              <a:buChar char="•"/>
            </a:pPr>
            <a:r>
              <a:rPr lang="en-US" sz="2000"/>
              <a:t>Results</a:t>
            </a:r>
          </a:p>
          <a:p>
            <a:pPr marL="800100" lvl="1" indent="-342900">
              <a:lnSpc>
                <a:spcPct val="150000"/>
              </a:lnSpc>
              <a:buFont typeface="Arial" panose="020B0604020202020204" pitchFamily="34" charset="0"/>
              <a:buChar char="•"/>
            </a:pPr>
            <a:r>
              <a:rPr lang="en-US" sz="2000"/>
              <a:t>Discussion of key takeaways</a:t>
            </a:r>
          </a:p>
          <a:p>
            <a:pPr marL="800100" lvl="1" indent="-342900">
              <a:lnSpc>
                <a:spcPct val="150000"/>
              </a:lnSpc>
              <a:buFont typeface="Arial" panose="020B0604020202020204" pitchFamily="34" charset="0"/>
              <a:buChar char="•"/>
            </a:pPr>
            <a:r>
              <a:rPr lang="en-US" sz="2000"/>
              <a:t>Next steps – action and advocacy</a:t>
            </a:r>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27053024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Equal access to resources</a:t>
            </a:r>
          </a:p>
        </p:txBody>
      </p:sp>
      <p:sp>
        <p:nvSpPr>
          <p:cNvPr id="6" name="Frame 5">
            <a:extLst>
              <a:ext uri="{FF2B5EF4-FFF2-40B4-BE49-F238E27FC236}">
                <a16:creationId xmlns:a16="http://schemas.microsoft.com/office/drawing/2014/main" id="{1DC2C53C-4ACB-E849-BE03-8F75444BCD91}"/>
              </a:ext>
            </a:extLst>
          </p:cNvPr>
          <p:cNvSpPr/>
          <p:nvPr/>
        </p:nvSpPr>
        <p:spPr bwMode="auto">
          <a:xfrm>
            <a:off x="2" y="929391"/>
            <a:ext cx="3777520" cy="1184221"/>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7" name="TextBox 6">
            <a:extLst>
              <a:ext uri="{FF2B5EF4-FFF2-40B4-BE49-F238E27FC236}">
                <a16:creationId xmlns:a16="http://schemas.microsoft.com/office/drawing/2014/main" id="{1250F9EB-974D-1F4A-863F-4A6CEB02DF44}"/>
              </a:ext>
            </a:extLst>
          </p:cNvPr>
          <p:cNvSpPr txBox="1"/>
          <p:nvPr/>
        </p:nvSpPr>
        <p:spPr bwMode="auto">
          <a:xfrm>
            <a:off x="134912" y="1019577"/>
            <a:ext cx="3642610" cy="923330"/>
          </a:xfrm>
          <a:prstGeom prst="rect">
            <a:avLst/>
          </a:prstGeom>
          <a:noFill/>
          <a:ln w="19050" algn="ctr">
            <a:noFill/>
            <a:miter lim="800000"/>
            <a:headEnd/>
            <a:tailEnd/>
          </a:ln>
        </p:spPr>
        <p:txBody>
          <a:bodyPr wrap="square" lIns="0" tIns="0" rIns="0" bIns="0" rtlCol="0">
            <a:spAutoFit/>
          </a:bodyPr>
          <a:lstStyle/>
          <a:p>
            <a:r>
              <a:rPr lang="en-US" sz="2000"/>
              <a:t>My comments and suggestions in meetings are given equal credit and attention</a:t>
            </a:r>
          </a:p>
        </p:txBody>
      </p:sp>
      <p:sp>
        <p:nvSpPr>
          <p:cNvPr id="8" name="TextBox 7">
            <a:extLst>
              <a:ext uri="{FF2B5EF4-FFF2-40B4-BE49-F238E27FC236}">
                <a16:creationId xmlns:a16="http://schemas.microsoft.com/office/drawing/2014/main" id="{5A6472CB-CC12-8B44-9897-5B49208FA0A4}"/>
              </a:ext>
            </a:extLst>
          </p:cNvPr>
          <p:cNvSpPr txBox="1"/>
          <p:nvPr/>
        </p:nvSpPr>
        <p:spPr bwMode="auto">
          <a:xfrm>
            <a:off x="8379502" y="946390"/>
            <a:ext cx="3917429" cy="1231106"/>
          </a:xfrm>
          <a:prstGeom prst="rect">
            <a:avLst/>
          </a:prstGeom>
          <a:noFill/>
          <a:ln w="19050" algn="ctr">
            <a:noFill/>
            <a:miter lim="800000"/>
            <a:headEnd/>
            <a:tailEnd/>
          </a:ln>
        </p:spPr>
        <p:txBody>
          <a:bodyPr wrap="square" lIns="0" tIns="0" rIns="0" bIns="0" rtlCol="0">
            <a:spAutoFit/>
          </a:bodyPr>
          <a:lstStyle/>
          <a:p>
            <a:r>
              <a:rPr lang="en-US" sz="2000"/>
              <a:t>I am often included in informal social gatherings (e.g., sporting events, happy hours).</a:t>
            </a:r>
          </a:p>
          <a:p>
            <a:pPr marL="342900" indent="-342900">
              <a:buFont typeface="Arial" panose="020B0604020202020204" pitchFamily="34" charset="0"/>
              <a:buChar char="•"/>
            </a:pPr>
            <a:endParaRPr lang="en-US" sz="2000"/>
          </a:p>
        </p:txBody>
      </p:sp>
      <p:sp>
        <p:nvSpPr>
          <p:cNvPr id="10" name="TextBox 9">
            <a:extLst>
              <a:ext uri="{FF2B5EF4-FFF2-40B4-BE49-F238E27FC236}">
                <a16:creationId xmlns:a16="http://schemas.microsoft.com/office/drawing/2014/main" id="{4EFBDD23-D302-8448-A26B-F3BD5BF601F9}"/>
              </a:ext>
            </a:extLst>
          </p:cNvPr>
          <p:cNvSpPr txBox="1"/>
          <p:nvPr/>
        </p:nvSpPr>
        <p:spPr bwMode="auto">
          <a:xfrm>
            <a:off x="4177258" y="1019577"/>
            <a:ext cx="3917429" cy="923330"/>
          </a:xfrm>
          <a:prstGeom prst="rect">
            <a:avLst/>
          </a:prstGeom>
          <a:noFill/>
          <a:ln w="19050" algn="ctr">
            <a:noFill/>
            <a:miter lim="800000"/>
            <a:headEnd/>
            <a:tailEnd/>
          </a:ln>
        </p:spPr>
        <p:txBody>
          <a:bodyPr wrap="square" lIns="0" tIns="0" rIns="0" bIns="0" rtlCol="0">
            <a:spAutoFit/>
          </a:bodyPr>
          <a:lstStyle/>
          <a:p>
            <a:r>
              <a:rPr lang="en-US" sz="2000"/>
              <a:t>I am frequently included in professional social gatherings (e.g., dinners with guest scientists)</a:t>
            </a:r>
          </a:p>
        </p:txBody>
      </p:sp>
      <p:pic>
        <p:nvPicPr>
          <p:cNvPr id="3" name="Picture 2">
            <a:extLst>
              <a:ext uri="{FF2B5EF4-FFF2-40B4-BE49-F238E27FC236}">
                <a16:creationId xmlns:a16="http://schemas.microsoft.com/office/drawing/2014/main" id="{B5FF6F59-0E22-6145-A560-1F7AF1A92E99}"/>
              </a:ext>
            </a:extLst>
          </p:cNvPr>
          <p:cNvPicPr>
            <a:picLocks noChangeAspect="1"/>
          </p:cNvPicPr>
          <p:nvPr/>
        </p:nvPicPr>
        <p:blipFill rotWithShape="1">
          <a:blip r:embed="rId3"/>
          <a:srcRect t="910"/>
          <a:stretch/>
        </p:blipFill>
        <p:spPr>
          <a:xfrm>
            <a:off x="-27637" y="2354563"/>
            <a:ext cx="4137127" cy="4041772"/>
          </a:xfrm>
          <a:prstGeom prst="rect">
            <a:avLst/>
          </a:prstGeom>
        </p:spPr>
      </p:pic>
      <p:pic>
        <p:nvPicPr>
          <p:cNvPr id="13" name="Picture 12">
            <a:extLst>
              <a:ext uri="{FF2B5EF4-FFF2-40B4-BE49-F238E27FC236}">
                <a16:creationId xmlns:a16="http://schemas.microsoft.com/office/drawing/2014/main" id="{CC439E4B-9FDD-AF42-8190-D3E14689AE81}"/>
              </a:ext>
            </a:extLst>
          </p:cNvPr>
          <p:cNvPicPr>
            <a:picLocks noChangeAspect="1"/>
          </p:cNvPicPr>
          <p:nvPr/>
        </p:nvPicPr>
        <p:blipFill>
          <a:blip r:embed="rId4"/>
          <a:stretch>
            <a:fillRect/>
          </a:stretch>
        </p:blipFill>
        <p:spPr>
          <a:xfrm>
            <a:off x="4064520" y="2354563"/>
            <a:ext cx="4058412" cy="3977888"/>
          </a:xfrm>
          <a:prstGeom prst="rect">
            <a:avLst/>
          </a:prstGeom>
        </p:spPr>
      </p:pic>
      <p:pic>
        <p:nvPicPr>
          <p:cNvPr id="14" name="Picture 13">
            <a:extLst>
              <a:ext uri="{FF2B5EF4-FFF2-40B4-BE49-F238E27FC236}">
                <a16:creationId xmlns:a16="http://schemas.microsoft.com/office/drawing/2014/main" id="{AAC825CF-12DE-3B45-B9B0-77AD7E2B74EE}"/>
              </a:ext>
            </a:extLst>
          </p:cNvPr>
          <p:cNvPicPr>
            <a:picLocks noChangeAspect="1"/>
          </p:cNvPicPr>
          <p:nvPr/>
        </p:nvPicPr>
        <p:blipFill>
          <a:blip r:embed="rId5"/>
          <a:stretch>
            <a:fillRect/>
          </a:stretch>
        </p:blipFill>
        <p:spPr>
          <a:xfrm>
            <a:off x="8094687" y="2310149"/>
            <a:ext cx="4058412" cy="3977888"/>
          </a:xfrm>
          <a:prstGeom prst="rect">
            <a:avLst/>
          </a:prstGeom>
        </p:spPr>
      </p:pic>
      <p:sp>
        <p:nvSpPr>
          <p:cNvPr id="2" name="TextBox 1">
            <a:extLst>
              <a:ext uri="{FF2B5EF4-FFF2-40B4-BE49-F238E27FC236}">
                <a16:creationId xmlns:a16="http://schemas.microsoft.com/office/drawing/2014/main" id="{E51EB477-401D-4916-97C1-0315E587B4C4}"/>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289706886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Equal access to resources</a:t>
            </a:r>
          </a:p>
        </p:txBody>
      </p:sp>
      <p:sp>
        <p:nvSpPr>
          <p:cNvPr id="6" name="Frame 5">
            <a:extLst>
              <a:ext uri="{FF2B5EF4-FFF2-40B4-BE49-F238E27FC236}">
                <a16:creationId xmlns:a16="http://schemas.microsoft.com/office/drawing/2014/main" id="{1DC2C53C-4ACB-E849-BE03-8F75444BCD91}"/>
              </a:ext>
            </a:extLst>
          </p:cNvPr>
          <p:cNvSpPr/>
          <p:nvPr/>
        </p:nvSpPr>
        <p:spPr bwMode="auto">
          <a:xfrm>
            <a:off x="2" y="929392"/>
            <a:ext cx="3777520" cy="982718"/>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7" name="TextBox 6">
            <a:extLst>
              <a:ext uri="{FF2B5EF4-FFF2-40B4-BE49-F238E27FC236}">
                <a16:creationId xmlns:a16="http://schemas.microsoft.com/office/drawing/2014/main" id="{1250F9EB-974D-1F4A-863F-4A6CEB02DF44}"/>
              </a:ext>
            </a:extLst>
          </p:cNvPr>
          <p:cNvSpPr txBox="1"/>
          <p:nvPr/>
        </p:nvSpPr>
        <p:spPr bwMode="auto">
          <a:xfrm>
            <a:off x="259829" y="1141846"/>
            <a:ext cx="3397771" cy="615553"/>
          </a:xfrm>
          <a:prstGeom prst="rect">
            <a:avLst/>
          </a:prstGeom>
          <a:noFill/>
          <a:ln w="19050" algn="ctr">
            <a:noFill/>
            <a:miter lim="800000"/>
            <a:headEnd/>
            <a:tailEnd/>
          </a:ln>
        </p:spPr>
        <p:txBody>
          <a:bodyPr wrap="square" lIns="0" tIns="0" rIns="0" bIns="0" rtlCol="0">
            <a:spAutoFit/>
          </a:bodyPr>
          <a:lstStyle/>
          <a:p>
            <a:r>
              <a:rPr lang="en-US" sz="2000"/>
              <a:t>I receive equitable pay, on par with other faculty.</a:t>
            </a:r>
          </a:p>
        </p:txBody>
      </p:sp>
      <p:sp>
        <p:nvSpPr>
          <p:cNvPr id="8" name="TextBox 7">
            <a:extLst>
              <a:ext uri="{FF2B5EF4-FFF2-40B4-BE49-F238E27FC236}">
                <a16:creationId xmlns:a16="http://schemas.microsoft.com/office/drawing/2014/main" id="{5A6472CB-CC12-8B44-9897-5B49208FA0A4}"/>
              </a:ext>
            </a:extLst>
          </p:cNvPr>
          <p:cNvSpPr txBox="1"/>
          <p:nvPr/>
        </p:nvSpPr>
        <p:spPr bwMode="auto">
          <a:xfrm>
            <a:off x="8378192" y="824006"/>
            <a:ext cx="3917429" cy="1538883"/>
          </a:xfrm>
          <a:prstGeom prst="rect">
            <a:avLst/>
          </a:prstGeom>
          <a:noFill/>
          <a:ln w="19050" algn="ctr">
            <a:noFill/>
            <a:miter lim="800000"/>
            <a:headEnd/>
            <a:tailEnd/>
          </a:ln>
        </p:spPr>
        <p:txBody>
          <a:bodyPr wrap="square" lIns="0" tIns="0" rIns="0" bIns="0" rtlCol="0">
            <a:spAutoFit/>
          </a:bodyPr>
          <a:lstStyle/>
          <a:p>
            <a:r>
              <a:rPr lang="en-US" sz="2000"/>
              <a:t>I have equal access to administrative support as other faculty</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
        <p:nvSpPr>
          <p:cNvPr id="10" name="TextBox 9">
            <a:extLst>
              <a:ext uri="{FF2B5EF4-FFF2-40B4-BE49-F238E27FC236}">
                <a16:creationId xmlns:a16="http://schemas.microsoft.com/office/drawing/2014/main" id="{4EFBDD23-D302-8448-A26B-F3BD5BF601F9}"/>
              </a:ext>
            </a:extLst>
          </p:cNvPr>
          <p:cNvSpPr txBox="1"/>
          <p:nvPr/>
        </p:nvSpPr>
        <p:spPr bwMode="auto">
          <a:xfrm>
            <a:off x="4177258" y="1019577"/>
            <a:ext cx="3917429" cy="615553"/>
          </a:xfrm>
          <a:prstGeom prst="rect">
            <a:avLst/>
          </a:prstGeom>
          <a:noFill/>
          <a:ln w="19050" algn="ctr">
            <a:noFill/>
            <a:miter lim="800000"/>
            <a:headEnd/>
            <a:tailEnd/>
          </a:ln>
        </p:spPr>
        <p:txBody>
          <a:bodyPr wrap="square" lIns="0" tIns="0" rIns="0" bIns="0" rtlCol="0">
            <a:spAutoFit/>
          </a:bodyPr>
          <a:lstStyle/>
          <a:p>
            <a:r>
              <a:rPr lang="en-US" sz="2000"/>
              <a:t>I receive as much office space as other faculty</a:t>
            </a:r>
          </a:p>
        </p:txBody>
      </p:sp>
      <p:pic>
        <p:nvPicPr>
          <p:cNvPr id="2" name="Picture 1">
            <a:extLst>
              <a:ext uri="{FF2B5EF4-FFF2-40B4-BE49-F238E27FC236}">
                <a16:creationId xmlns:a16="http://schemas.microsoft.com/office/drawing/2014/main" id="{518844E6-B6A0-1C40-854C-1915A63A97D9}"/>
              </a:ext>
            </a:extLst>
          </p:cNvPr>
          <p:cNvPicPr>
            <a:picLocks noChangeAspect="1"/>
          </p:cNvPicPr>
          <p:nvPr/>
        </p:nvPicPr>
        <p:blipFill>
          <a:blip r:embed="rId3"/>
          <a:stretch>
            <a:fillRect/>
          </a:stretch>
        </p:blipFill>
        <p:spPr>
          <a:xfrm>
            <a:off x="13064" y="2025592"/>
            <a:ext cx="4049270" cy="3937235"/>
          </a:xfrm>
          <a:prstGeom prst="rect">
            <a:avLst/>
          </a:prstGeom>
        </p:spPr>
      </p:pic>
      <p:pic>
        <p:nvPicPr>
          <p:cNvPr id="4" name="Picture 3">
            <a:extLst>
              <a:ext uri="{FF2B5EF4-FFF2-40B4-BE49-F238E27FC236}">
                <a16:creationId xmlns:a16="http://schemas.microsoft.com/office/drawing/2014/main" id="{EF3A2437-51BC-7D44-B0BB-9BA1E480B6FC}"/>
              </a:ext>
            </a:extLst>
          </p:cNvPr>
          <p:cNvPicPr>
            <a:picLocks noChangeAspect="1"/>
          </p:cNvPicPr>
          <p:nvPr/>
        </p:nvPicPr>
        <p:blipFill>
          <a:blip r:embed="rId4"/>
          <a:stretch>
            <a:fillRect/>
          </a:stretch>
        </p:blipFill>
        <p:spPr>
          <a:xfrm>
            <a:off x="4026810" y="2009587"/>
            <a:ext cx="4065275" cy="3953240"/>
          </a:xfrm>
          <a:prstGeom prst="rect">
            <a:avLst/>
          </a:prstGeom>
        </p:spPr>
      </p:pic>
      <p:pic>
        <p:nvPicPr>
          <p:cNvPr id="5" name="Picture 4">
            <a:extLst>
              <a:ext uri="{FF2B5EF4-FFF2-40B4-BE49-F238E27FC236}">
                <a16:creationId xmlns:a16="http://schemas.microsoft.com/office/drawing/2014/main" id="{D2C383D1-978A-F848-AFC0-5F33C8626D17}"/>
              </a:ext>
            </a:extLst>
          </p:cNvPr>
          <p:cNvPicPr>
            <a:picLocks noChangeAspect="1"/>
          </p:cNvPicPr>
          <p:nvPr/>
        </p:nvPicPr>
        <p:blipFill>
          <a:blip r:embed="rId5"/>
          <a:stretch>
            <a:fillRect/>
          </a:stretch>
        </p:blipFill>
        <p:spPr>
          <a:xfrm>
            <a:off x="8094687" y="2009587"/>
            <a:ext cx="4017260" cy="3953240"/>
          </a:xfrm>
          <a:prstGeom prst="rect">
            <a:avLst/>
          </a:prstGeom>
        </p:spPr>
      </p:pic>
      <p:sp>
        <p:nvSpPr>
          <p:cNvPr id="3" name="TextBox 2">
            <a:extLst>
              <a:ext uri="{FF2B5EF4-FFF2-40B4-BE49-F238E27FC236}">
                <a16:creationId xmlns:a16="http://schemas.microsoft.com/office/drawing/2014/main" id="{FDC98764-2D0D-4AE5-861B-71913EBC342A}"/>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34062793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Equal access to resources</a:t>
            </a:r>
          </a:p>
        </p:txBody>
      </p:sp>
      <p:sp>
        <p:nvSpPr>
          <p:cNvPr id="7" name="TextBox 6">
            <a:extLst>
              <a:ext uri="{FF2B5EF4-FFF2-40B4-BE49-F238E27FC236}">
                <a16:creationId xmlns:a16="http://schemas.microsoft.com/office/drawing/2014/main" id="{1250F9EB-974D-1F4A-863F-4A6CEB02DF44}"/>
              </a:ext>
            </a:extLst>
          </p:cNvPr>
          <p:cNvSpPr txBox="1"/>
          <p:nvPr/>
        </p:nvSpPr>
        <p:spPr bwMode="auto">
          <a:xfrm>
            <a:off x="1089285" y="1131799"/>
            <a:ext cx="3917429" cy="615553"/>
          </a:xfrm>
          <a:prstGeom prst="rect">
            <a:avLst/>
          </a:prstGeom>
          <a:noFill/>
          <a:ln w="19050" algn="ctr">
            <a:noFill/>
            <a:miter lim="800000"/>
            <a:headEnd/>
            <a:tailEnd/>
          </a:ln>
        </p:spPr>
        <p:txBody>
          <a:bodyPr wrap="square" lIns="0" tIns="0" rIns="0" bIns="0" rtlCol="0">
            <a:spAutoFit/>
          </a:bodyPr>
          <a:lstStyle/>
          <a:p>
            <a:r>
              <a:rPr lang="en-US" sz="2000"/>
              <a:t>I have as much protected time for research as other faculty</a:t>
            </a:r>
          </a:p>
        </p:txBody>
      </p:sp>
      <p:sp>
        <p:nvSpPr>
          <p:cNvPr id="10" name="TextBox 9">
            <a:extLst>
              <a:ext uri="{FF2B5EF4-FFF2-40B4-BE49-F238E27FC236}">
                <a16:creationId xmlns:a16="http://schemas.microsoft.com/office/drawing/2014/main" id="{4EFBDD23-D302-8448-A26B-F3BD5BF601F9}"/>
              </a:ext>
            </a:extLst>
          </p:cNvPr>
          <p:cNvSpPr txBox="1"/>
          <p:nvPr/>
        </p:nvSpPr>
        <p:spPr bwMode="auto">
          <a:xfrm>
            <a:off x="6528319" y="1139336"/>
            <a:ext cx="4067333" cy="615553"/>
          </a:xfrm>
          <a:prstGeom prst="rect">
            <a:avLst/>
          </a:prstGeom>
          <a:noFill/>
          <a:ln w="19050" algn="ctr">
            <a:noFill/>
            <a:miter lim="800000"/>
            <a:headEnd/>
            <a:tailEnd/>
          </a:ln>
        </p:spPr>
        <p:txBody>
          <a:bodyPr wrap="square" lIns="0" tIns="0" rIns="0" bIns="0" rtlCol="0">
            <a:spAutoFit/>
          </a:bodyPr>
          <a:lstStyle/>
          <a:p>
            <a:r>
              <a:rPr lang="en-US" sz="2000"/>
              <a:t>I have access to research space/equipment</a:t>
            </a:r>
          </a:p>
        </p:txBody>
      </p:sp>
      <p:pic>
        <p:nvPicPr>
          <p:cNvPr id="3" name="Picture 2">
            <a:extLst>
              <a:ext uri="{FF2B5EF4-FFF2-40B4-BE49-F238E27FC236}">
                <a16:creationId xmlns:a16="http://schemas.microsoft.com/office/drawing/2014/main" id="{7DBC1867-F181-A149-B41B-3626C01161EA}"/>
              </a:ext>
            </a:extLst>
          </p:cNvPr>
          <p:cNvPicPr>
            <a:picLocks noChangeAspect="1"/>
          </p:cNvPicPr>
          <p:nvPr/>
        </p:nvPicPr>
        <p:blipFill>
          <a:blip r:embed="rId3"/>
          <a:stretch>
            <a:fillRect/>
          </a:stretch>
        </p:blipFill>
        <p:spPr>
          <a:xfrm>
            <a:off x="815959" y="1876081"/>
            <a:ext cx="4464082" cy="4375156"/>
          </a:xfrm>
          <a:prstGeom prst="rect">
            <a:avLst/>
          </a:prstGeom>
        </p:spPr>
      </p:pic>
      <p:pic>
        <p:nvPicPr>
          <p:cNvPr id="13" name="Picture 12">
            <a:extLst>
              <a:ext uri="{FF2B5EF4-FFF2-40B4-BE49-F238E27FC236}">
                <a16:creationId xmlns:a16="http://schemas.microsoft.com/office/drawing/2014/main" id="{BFF7686C-1B8B-084B-B2C2-BC171ECA2015}"/>
              </a:ext>
            </a:extLst>
          </p:cNvPr>
          <p:cNvPicPr>
            <a:picLocks noChangeAspect="1"/>
          </p:cNvPicPr>
          <p:nvPr/>
        </p:nvPicPr>
        <p:blipFill>
          <a:blip r:embed="rId4"/>
          <a:stretch>
            <a:fillRect/>
          </a:stretch>
        </p:blipFill>
        <p:spPr>
          <a:xfrm>
            <a:off x="6096000" y="1822057"/>
            <a:ext cx="4499652" cy="4375156"/>
          </a:xfrm>
          <a:prstGeom prst="rect">
            <a:avLst/>
          </a:prstGeom>
        </p:spPr>
      </p:pic>
      <p:sp>
        <p:nvSpPr>
          <p:cNvPr id="2" name="TextBox 1">
            <a:extLst>
              <a:ext uri="{FF2B5EF4-FFF2-40B4-BE49-F238E27FC236}">
                <a16:creationId xmlns:a16="http://schemas.microsoft.com/office/drawing/2014/main" id="{1FBBF594-3B57-4893-9A49-9E04288EA2A8}"/>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184208646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Work/Life Balance</a:t>
            </a:r>
          </a:p>
        </p:txBody>
      </p:sp>
      <p:sp>
        <p:nvSpPr>
          <p:cNvPr id="6" name="TextBox 5">
            <a:extLst>
              <a:ext uri="{FF2B5EF4-FFF2-40B4-BE49-F238E27FC236}">
                <a16:creationId xmlns:a16="http://schemas.microsoft.com/office/drawing/2014/main" id="{05228400-36A3-9049-9960-345D58EB4768}"/>
              </a:ext>
            </a:extLst>
          </p:cNvPr>
          <p:cNvSpPr txBox="1"/>
          <p:nvPr/>
        </p:nvSpPr>
        <p:spPr bwMode="auto">
          <a:xfrm>
            <a:off x="259829" y="1141846"/>
            <a:ext cx="3917429" cy="615553"/>
          </a:xfrm>
          <a:prstGeom prst="rect">
            <a:avLst/>
          </a:prstGeom>
          <a:noFill/>
          <a:ln w="19050" algn="ctr">
            <a:noFill/>
            <a:miter lim="800000"/>
            <a:headEnd/>
            <a:tailEnd/>
          </a:ln>
        </p:spPr>
        <p:txBody>
          <a:bodyPr wrap="square" lIns="0" tIns="0" rIns="0" bIns="0" rtlCol="0">
            <a:spAutoFit/>
          </a:bodyPr>
          <a:lstStyle/>
          <a:p>
            <a:r>
              <a:rPr lang="en-US" sz="2000"/>
              <a:t>Faculty are supportive when other faculty take time for family life.</a:t>
            </a:r>
          </a:p>
        </p:txBody>
      </p:sp>
      <p:sp>
        <p:nvSpPr>
          <p:cNvPr id="2" name="Rectangle 1">
            <a:extLst>
              <a:ext uri="{FF2B5EF4-FFF2-40B4-BE49-F238E27FC236}">
                <a16:creationId xmlns:a16="http://schemas.microsoft.com/office/drawing/2014/main" id="{981B5B85-F5A4-1048-9B88-3BD66334AAD5}"/>
              </a:ext>
            </a:extLst>
          </p:cNvPr>
          <p:cNvSpPr/>
          <p:nvPr/>
        </p:nvSpPr>
        <p:spPr>
          <a:xfrm>
            <a:off x="4572000" y="941790"/>
            <a:ext cx="3048000" cy="1015663"/>
          </a:xfrm>
          <a:prstGeom prst="rect">
            <a:avLst/>
          </a:prstGeom>
        </p:spPr>
        <p:txBody>
          <a:bodyPr wrap="square">
            <a:spAutoFit/>
          </a:bodyPr>
          <a:lstStyle/>
          <a:p>
            <a:r>
              <a:rPr lang="en-US" sz="2000"/>
              <a:t>Faculty are supportive when other faculty talk about work-family issues.</a:t>
            </a:r>
          </a:p>
        </p:txBody>
      </p:sp>
      <p:sp>
        <p:nvSpPr>
          <p:cNvPr id="8" name="Frame 7">
            <a:extLst>
              <a:ext uri="{FF2B5EF4-FFF2-40B4-BE49-F238E27FC236}">
                <a16:creationId xmlns:a16="http://schemas.microsoft.com/office/drawing/2014/main" id="{B84B5A6A-DC36-8E4D-9B1A-E194F0D56EF9}"/>
              </a:ext>
            </a:extLst>
          </p:cNvPr>
          <p:cNvSpPr/>
          <p:nvPr/>
        </p:nvSpPr>
        <p:spPr bwMode="auto">
          <a:xfrm>
            <a:off x="8154650" y="524657"/>
            <a:ext cx="4037349" cy="1511242"/>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9" name="TextBox 8">
            <a:extLst>
              <a:ext uri="{FF2B5EF4-FFF2-40B4-BE49-F238E27FC236}">
                <a16:creationId xmlns:a16="http://schemas.microsoft.com/office/drawing/2014/main" id="{C42A2339-C4D7-AD4D-8FA6-361A11F464C2}"/>
              </a:ext>
            </a:extLst>
          </p:cNvPr>
          <p:cNvSpPr txBox="1"/>
          <p:nvPr/>
        </p:nvSpPr>
        <p:spPr bwMode="auto">
          <a:xfrm>
            <a:off x="8459449" y="664725"/>
            <a:ext cx="3687580" cy="1231106"/>
          </a:xfrm>
          <a:prstGeom prst="rect">
            <a:avLst/>
          </a:prstGeom>
          <a:noFill/>
          <a:ln w="19050" algn="ctr">
            <a:noFill/>
            <a:miter lim="800000"/>
            <a:headEnd/>
            <a:tailEnd/>
          </a:ln>
        </p:spPr>
        <p:txBody>
          <a:bodyPr wrap="square" lIns="0" tIns="0" rIns="0" bIns="0" rtlCol="0">
            <a:spAutoFit/>
          </a:bodyPr>
          <a:lstStyle/>
          <a:p>
            <a:r>
              <a:rPr lang="en-US" sz="2000"/>
              <a:t>Faculty who reduce their work load are viewed by other faculty as less committed to their careers.</a:t>
            </a:r>
          </a:p>
        </p:txBody>
      </p:sp>
      <p:pic>
        <p:nvPicPr>
          <p:cNvPr id="3" name="Picture 2">
            <a:extLst>
              <a:ext uri="{FF2B5EF4-FFF2-40B4-BE49-F238E27FC236}">
                <a16:creationId xmlns:a16="http://schemas.microsoft.com/office/drawing/2014/main" id="{045A8877-5DAC-344F-8F64-AE2959EAB688}"/>
              </a:ext>
            </a:extLst>
          </p:cNvPr>
          <p:cNvPicPr>
            <a:picLocks noChangeAspect="1"/>
          </p:cNvPicPr>
          <p:nvPr/>
        </p:nvPicPr>
        <p:blipFill>
          <a:blip r:embed="rId3"/>
          <a:stretch>
            <a:fillRect/>
          </a:stretch>
        </p:blipFill>
        <p:spPr>
          <a:xfrm>
            <a:off x="4894" y="2208178"/>
            <a:ext cx="4095362" cy="4030097"/>
          </a:xfrm>
          <a:prstGeom prst="rect">
            <a:avLst/>
          </a:prstGeom>
        </p:spPr>
      </p:pic>
      <p:pic>
        <p:nvPicPr>
          <p:cNvPr id="10" name="Picture 9">
            <a:extLst>
              <a:ext uri="{FF2B5EF4-FFF2-40B4-BE49-F238E27FC236}">
                <a16:creationId xmlns:a16="http://schemas.microsoft.com/office/drawing/2014/main" id="{F06E77C0-CE3B-4E44-99A8-8BC70CA1BD3D}"/>
              </a:ext>
            </a:extLst>
          </p:cNvPr>
          <p:cNvPicPr>
            <a:picLocks noChangeAspect="1"/>
          </p:cNvPicPr>
          <p:nvPr/>
        </p:nvPicPr>
        <p:blipFill>
          <a:blip r:embed="rId4"/>
          <a:stretch>
            <a:fillRect/>
          </a:stretch>
        </p:blipFill>
        <p:spPr>
          <a:xfrm>
            <a:off x="4086487" y="2232891"/>
            <a:ext cx="4144310" cy="4046413"/>
          </a:xfrm>
          <a:prstGeom prst="rect">
            <a:avLst/>
          </a:prstGeom>
        </p:spPr>
      </p:pic>
      <p:pic>
        <p:nvPicPr>
          <p:cNvPr id="12" name="Picture 11">
            <a:extLst>
              <a:ext uri="{FF2B5EF4-FFF2-40B4-BE49-F238E27FC236}">
                <a16:creationId xmlns:a16="http://schemas.microsoft.com/office/drawing/2014/main" id="{A6D2DEC5-3AF7-104B-8A3B-B89B0D07A5F1}"/>
              </a:ext>
            </a:extLst>
          </p:cNvPr>
          <p:cNvPicPr>
            <a:picLocks noChangeAspect="1"/>
          </p:cNvPicPr>
          <p:nvPr/>
        </p:nvPicPr>
        <p:blipFill>
          <a:blip r:embed="rId5"/>
          <a:stretch>
            <a:fillRect/>
          </a:stretch>
        </p:blipFill>
        <p:spPr>
          <a:xfrm>
            <a:off x="8154651" y="2192910"/>
            <a:ext cx="4095362" cy="4046414"/>
          </a:xfrm>
          <a:prstGeom prst="rect">
            <a:avLst/>
          </a:prstGeom>
        </p:spPr>
      </p:pic>
      <p:sp>
        <p:nvSpPr>
          <p:cNvPr id="5" name="TextBox 4">
            <a:extLst>
              <a:ext uri="{FF2B5EF4-FFF2-40B4-BE49-F238E27FC236}">
                <a16:creationId xmlns:a16="http://schemas.microsoft.com/office/drawing/2014/main" id="{9324B65A-EAD0-4D53-8EE3-A73BF740201F}"/>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245018928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Work/Life Balance</a:t>
            </a:r>
          </a:p>
        </p:txBody>
      </p:sp>
      <p:sp>
        <p:nvSpPr>
          <p:cNvPr id="6" name="TextBox 5">
            <a:extLst>
              <a:ext uri="{FF2B5EF4-FFF2-40B4-BE49-F238E27FC236}">
                <a16:creationId xmlns:a16="http://schemas.microsoft.com/office/drawing/2014/main" id="{05228400-36A3-9049-9960-345D58EB4768}"/>
              </a:ext>
            </a:extLst>
          </p:cNvPr>
          <p:cNvSpPr txBox="1"/>
          <p:nvPr/>
        </p:nvSpPr>
        <p:spPr bwMode="auto">
          <a:xfrm>
            <a:off x="125340" y="1105405"/>
            <a:ext cx="3917429" cy="923330"/>
          </a:xfrm>
          <a:prstGeom prst="rect">
            <a:avLst/>
          </a:prstGeom>
          <a:noFill/>
          <a:ln w="19050" algn="ctr">
            <a:noFill/>
            <a:miter lim="800000"/>
            <a:headEnd/>
            <a:tailEnd/>
          </a:ln>
        </p:spPr>
        <p:txBody>
          <a:bodyPr wrap="square" lIns="0" tIns="0" rIns="0" bIns="0" rtlCol="0">
            <a:spAutoFit/>
          </a:bodyPr>
          <a:lstStyle/>
          <a:p>
            <a:r>
              <a:rPr lang="en-US" sz="2000"/>
              <a:t>Family demands are considered when the Division/Department schedules events and/or meetings</a:t>
            </a:r>
          </a:p>
        </p:txBody>
      </p:sp>
      <p:sp>
        <p:nvSpPr>
          <p:cNvPr id="2" name="Rectangle 1">
            <a:extLst>
              <a:ext uri="{FF2B5EF4-FFF2-40B4-BE49-F238E27FC236}">
                <a16:creationId xmlns:a16="http://schemas.microsoft.com/office/drawing/2014/main" id="{981B5B85-F5A4-1048-9B88-3BD66334AAD5}"/>
              </a:ext>
            </a:extLst>
          </p:cNvPr>
          <p:cNvSpPr/>
          <p:nvPr/>
        </p:nvSpPr>
        <p:spPr>
          <a:xfrm>
            <a:off x="4364603" y="941790"/>
            <a:ext cx="3255397" cy="1323439"/>
          </a:xfrm>
          <a:prstGeom prst="rect">
            <a:avLst/>
          </a:prstGeom>
        </p:spPr>
        <p:txBody>
          <a:bodyPr wrap="square">
            <a:spAutoFit/>
          </a:bodyPr>
          <a:lstStyle/>
          <a:p>
            <a:r>
              <a:rPr lang="en-US" sz="2000"/>
              <a:t>Reducing their work load hurts the chances that faculty will succeed in their careers</a:t>
            </a:r>
          </a:p>
        </p:txBody>
      </p:sp>
      <p:sp>
        <p:nvSpPr>
          <p:cNvPr id="8" name="Frame 7">
            <a:extLst>
              <a:ext uri="{FF2B5EF4-FFF2-40B4-BE49-F238E27FC236}">
                <a16:creationId xmlns:a16="http://schemas.microsoft.com/office/drawing/2014/main" id="{B84B5A6A-DC36-8E4D-9B1A-E194F0D56EF9}"/>
              </a:ext>
            </a:extLst>
          </p:cNvPr>
          <p:cNvSpPr/>
          <p:nvPr/>
        </p:nvSpPr>
        <p:spPr bwMode="auto">
          <a:xfrm>
            <a:off x="8154651" y="210591"/>
            <a:ext cx="3777520" cy="1898084"/>
          </a:xfrm>
          <a:prstGeom prst="frame">
            <a:avLst>
              <a:gd name="adj1" fmla="val 4092"/>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9" name="TextBox 8">
            <a:extLst>
              <a:ext uri="{FF2B5EF4-FFF2-40B4-BE49-F238E27FC236}">
                <a16:creationId xmlns:a16="http://schemas.microsoft.com/office/drawing/2014/main" id="{C42A2339-C4D7-AD4D-8FA6-361A11F464C2}"/>
              </a:ext>
            </a:extLst>
          </p:cNvPr>
          <p:cNvSpPr txBox="1"/>
          <p:nvPr/>
        </p:nvSpPr>
        <p:spPr bwMode="auto">
          <a:xfrm>
            <a:off x="8274571" y="435161"/>
            <a:ext cx="3917429" cy="1538883"/>
          </a:xfrm>
          <a:prstGeom prst="rect">
            <a:avLst/>
          </a:prstGeom>
          <a:noFill/>
          <a:ln w="19050" algn="ctr">
            <a:noFill/>
            <a:miter lim="800000"/>
            <a:headEnd/>
            <a:tailEnd/>
          </a:ln>
        </p:spPr>
        <p:txBody>
          <a:bodyPr wrap="square" lIns="0" tIns="0" rIns="0" bIns="0" rtlCol="0">
            <a:spAutoFit/>
          </a:bodyPr>
          <a:lstStyle/>
          <a:p>
            <a:r>
              <a:rPr lang="en-US" sz="2000"/>
              <a:t>Faculty who temporarily reduce their work load for parenting responsibilities are expected to take on extra work when they return</a:t>
            </a:r>
          </a:p>
        </p:txBody>
      </p:sp>
      <p:pic>
        <p:nvPicPr>
          <p:cNvPr id="3" name="Picture 2">
            <a:extLst>
              <a:ext uri="{FF2B5EF4-FFF2-40B4-BE49-F238E27FC236}">
                <a16:creationId xmlns:a16="http://schemas.microsoft.com/office/drawing/2014/main" id="{2BA242D8-829F-5A46-BF7E-D481CA22FBB0}"/>
              </a:ext>
            </a:extLst>
          </p:cNvPr>
          <p:cNvPicPr>
            <a:picLocks noChangeAspect="1"/>
          </p:cNvPicPr>
          <p:nvPr/>
        </p:nvPicPr>
        <p:blipFill>
          <a:blip r:embed="rId3"/>
          <a:stretch>
            <a:fillRect/>
          </a:stretch>
        </p:blipFill>
        <p:spPr>
          <a:xfrm>
            <a:off x="15571" y="2173139"/>
            <a:ext cx="4136969" cy="3992094"/>
          </a:xfrm>
          <a:prstGeom prst="rect">
            <a:avLst/>
          </a:prstGeom>
        </p:spPr>
      </p:pic>
      <p:pic>
        <p:nvPicPr>
          <p:cNvPr id="7" name="Picture 6">
            <a:extLst>
              <a:ext uri="{FF2B5EF4-FFF2-40B4-BE49-F238E27FC236}">
                <a16:creationId xmlns:a16="http://schemas.microsoft.com/office/drawing/2014/main" id="{28B657B7-F7F1-6C44-8086-2DCD82DF67FF}"/>
              </a:ext>
            </a:extLst>
          </p:cNvPr>
          <p:cNvPicPr>
            <a:picLocks noChangeAspect="1"/>
          </p:cNvPicPr>
          <p:nvPr/>
        </p:nvPicPr>
        <p:blipFill>
          <a:blip r:embed="rId4"/>
          <a:stretch>
            <a:fillRect/>
          </a:stretch>
        </p:blipFill>
        <p:spPr>
          <a:xfrm>
            <a:off x="4088152" y="2153645"/>
            <a:ext cx="4104774" cy="3992094"/>
          </a:xfrm>
          <a:prstGeom prst="rect">
            <a:avLst/>
          </a:prstGeom>
        </p:spPr>
      </p:pic>
      <p:pic>
        <p:nvPicPr>
          <p:cNvPr id="10" name="Picture 9">
            <a:extLst>
              <a:ext uri="{FF2B5EF4-FFF2-40B4-BE49-F238E27FC236}">
                <a16:creationId xmlns:a16="http://schemas.microsoft.com/office/drawing/2014/main" id="{ACC99000-1477-A94E-A75C-68DDE4DC101B}"/>
              </a:ext>
            </a:extLst>
          </p:cNvPr>
          <p:cNvPicPr>
            <a:picLocks noChangeAspect="1"/>
          </p:cNvPicPr>
          <p:nvPr/>
        </p:nvPicPr>
        <p:blipFill>
          <a:blip r:embed="rId5"/>
          <a:stretch>
            <a:fillRect/>
          </a:stretch>
        </p:blipFill>
        <p:spPr>
          <a:xfrm>
            <a:off x="8103848" y="2115432"/>
            <a:ext cx="4040386" cy="3992094"/>
          </a:xfrm>
          <a:prstGeom prst="rect">
            <a:avLst/>
          </a:prstGeom>
        </p:spPr>
      </p:pic>
      <p:sp>
        <p:nvSpPr>
          <p:cNvPr id="5" name="TextBox 4">
            <a:extLst>
              <a:ext uri="{FF2B5EF4-FFF2-40B4-BE49-F238E27FC236}">
                <a16:creationId xmlns:a16="http://schemas.microsoft.com/office/drawing/2014/main" id="{2D0C4EF1-414E-4BCD-8E09-668A9557F267}"/>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32521737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Work/Life Balance</a:t>
            </a:r>
          </a:p>
        </p:txBody>
      </p:sp>
      <p:sp>
        <p:nvSpPr>
          <p:cNvPr id="6" name="TextBox 5">
            <a:extLst>
              <a:ext uri="{FF2B5EF4-FFF2-40B4-BE49-F238E27FC236}">
                <a16:creationId xmlns:a16="http://schemas.microsoft.com/office/drawing/2014/main" id="{05228400-36A3-9049-9960-345D58EB4768}"/>
              </a:ext>
            </a:extLst>
          </p:cNvPr>
          <p:cNvSpPr txBox="1"/>
          <p:nvPr/>
        </p:nvSpPr>
        <p:spPr bwMode="auto">
          <a:xfrm>
            <a:off x="180037" y="1061984"/>
            <a:ext cx="4671621" cy="923330"/>
          </a:xfrm>
          <a:prstGeom prst="rect">
            <a:avLst/>
          </a:prstGeom>
          <a:noFill/>
          <a:ln w="19050" algn="ctr">
            <a:noFill/>
            <a:miter lim="800000"/>
            <a:headEnd/>
            <a:tailEnd/>
          </a:ln>
        </p:spPr>
        <p:txBody>
          <a:bodyPr wrap="square" lIns="0" tIns="0" rIns="0" bIns="0" rtlCol="0">
            <a:spAutoFit/>
          </a:bodyPr>
          <a:lstStyle/>
          <a:p>
            <a:r>
              <a:rPr lang="en-US" sz="2000"/>
              <a:t>It is possible for faculty to get promoted working 50 hours per week or less on a regular basis.</a:t>
            </a:r>
          </a:p>
        </p:txBody>
      </p:sp>
      <p:sp>
        <p:nvSpPr>
          <p:cNvPr id="2" name="Rectangle 1">
            <a:extLst>
              <a:ext uri="{FF2B5EF4-FFF2-40B4-BE49-F238E27FC236}">
                <a16:creationId xmlns:a16="http://schemas.microsoft.com/office/drawing/2014/main" id="{981B5B85-F5A4-1048-9B88-3BD66334AAD5}"/>
              </a:ext>
            </a:extLst>
          </p:cNvPr>
          <p:cNvSpPr/>
          <p:nvPr/>
        </p:nvSpPr>
        <p:spPr>
          <a:xfrm>
            <a:off x="6610662" y="891140"/>
            <a:ext cx="4676617" cy="1015663"/>
          </a:xfrm>
          <a:prstGeom prst="rect">
            <a:avLst/>
          </a:prstGeom>
        </p:spPr>
        <p:txBody>
          <a:bodyPr wrap="square">
            <a:spAutoFit/>
          </a:bodyPr>
          <a:lstStyle/>
          <a:p>
            <a:r>
              <a:rPr lang="en-US" sz="2000"/>
              <a:t>Faculty members who have children are often not offered research and leadership opportunities</a:t>
            </a:r>
          </a:p>
        </p:txBody>
      </p:sp>
      <p:sp>
        <p:nvSpPr>
          <p:cNvPr id="10" name="Frame 9">
            <a:extLst>
              <a:ext uri="{FF2B5EF4-FFF2-40B4-BE49-F238E27FC236}">
                <a16:creationId xmlns:a16="http://schemas.microsoft.com/office/drawing/2014/main" id="{82EA3F45-B8F9-324E-8E6D-79147781B575}"/>
              </a:ext>
            </a:extLst>
          </p:cNvPr>
          <p:cNvSpPr/>
          <p:nvPr/>
        </p:nvSpPr>
        <p:spPr bwMode="auto">
          <a:xfrm>
            <a:off x="6400800" y="829040"/>
            <a:ext cx="5336498" cy="1192442"/>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pic>
        <p:nvPicPr>
          <p:cNvPr id="3" name="Picture 2">
            <a:extLst>
              <a:ext uri="{FF2B5EF4-FFF2-40B4-BE49-F238E27FC236}">
                <a16:creationId xmlns:a16="http://schemas.microsoft.com/office/drawing/2014/main" id="{AAD8FE37-D32C-254E-B306-A6B70F963003}"/>
              </a:ext>
            </a:extLst>
          </p:cNvPr>
          <p:cNvPicPr>
            <a:picLocks noChangeAspect="1"/>
          </p:cNvPicPr>
          <p:nvPr/>
        </p:nvPicPr>
        <p:blipFill>
          <a:blip r:embed="rId3"/>
          <a:stretch>
            <a:fillRect/>
          </a:stretch>
        </p:blipFill>
        <p:spPr>
          <a:xfrm>
            <a:off x="562963" y="2021482"/>
            <a:ext cx="4423472" cy="4302517"/>
          </a:xfrm>
          <a:prstGeom prst="rect">
            <a:avLst/>
          </a:prstGeom>
        </p:spPr>
      </p:pic>
      <p:pic>
        <p:nvPicPr>
          <p:cNvPr id="7" name="Picture 6">
            <a:extLst>
              <a:ext uri="{FF2B5EF4-FFF2-40B4-BE49-F238E27FC236}">
                <a16:creationId xmlns:a16="http://schemas.microsoft.com/office/drawing/2014/main" id="{412435BA-088B-E04F-BECF-CA155B187778}"/>
              </a:ext>
            </a:extLst>
          </p:cNvPr>
          <p:cNvPicPr>
            <a:picLocks noChangeAspect="1"/>
          </p:cNvPicPr>
          <p:nvPr/>
        </p:nvPicPr>
        <p:blipFill>
          <a:blip r:embed="rId4"/>
          <a:stretch>
            <a:fillRect/>
          </a:stretch>
        </p:blipFill>
        <p:spPr>
          <a:xfrm>
            <a:off x="6610662" y="2021482"/>
            <a:ext cx="4406192" cy="4302517"/>
          </a:xfrm>
          <a:prstGeom prst="rect">
            <a:avLst/>
          </a:prstGeom>
        </p:spPr>
      </p:pic>
      <p:sp>
        <p:nvSpPr>
          <p:cNvPr id="9" name="TextBox 8">
            <a:extLst>
              <a:ext uri="{FF2B5EF4-FFF2-40B4-BE49-F238E27FC236}">
                <a16:creationId xmlns:a16="http://schemas.microsoft.com/office/drawing/2014/main" id="{B3212AE7-987D-8744-A341-5AE9BC526216}"/>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270261717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Leader Support</a:t>
            </a:r>
          </a:p>
        </p:txBody>
      </p:sp>
      <p:sp>
        <p:nvSpPr>
          <p:cNvPr id="6" name="TextBox 5">
            <a:extLst>
              <a:ext uri="{FF2B5EF4-FFF2-40B4-BE49-F238E27FC236}">
                <a16:creationId xmlns:a16="http://schemas.microsoft.com/office/drawing/2014/main" id="{05228400-36A3-9049-9960-345D58EB4768}"/>
              </a:ext>
            </a:extLst>
          </p:cNvPr>
          <p:cNvSpPr txBox="1"/>
          <p:nvPr/>
        </p:nvSpPr>
        <p:spPr bwMode="auto">
          <a:xfrm>
            <a:off x="196864" y="1018104"/>
            <a:ext cx="3917429" cy="1231106"/>
          </a:xfrm>
          <a:prstGeom prst="rect">
            <a:avLst/>
          </a:prstGeom>
          <a:noFill/>
          <a:ln w="19050" algn="ctr">
            <a:noFill/>
            <a:miter lim="800000"/>
            <a:headEnd/>
            <a:tailEnd/>
          </a:ln>
        </p:spPr>
        <p:txBody>
          <a:bodyPr wrap="square" lIns="0" tIns="0" rIns="0" bIns="0" rtlCol="0">
            <a:spAutoFit/>
          </a:bodyPr>
          <a:lstStyle/>
          <a:p>
            <a:r>
              <a:rPr lang="en-US" sz="2000"/>
              <a:t>My Chair/Chief tries to ensure that all faculty have equal access to support and resources  to help them in their careers</a:t>
            </a:r>
          </a:p>
        </p:txBody>
      </p:sp>
      <p:sp>
        <p:nvSpPr>
          <p:cNvPr id="2" name="Rectangle 1">
            <a:extLst>
              <a:ext uri="{FF2B5EF4-FFF2-40B4-BE49-F238E27FC236}">
                <a16:creationId xmlns:a16="http://schemas.microsoft.com/office/drawing/2014/main" id="{981B5B85-F5A4-1048-9B88-3BD66334AAD5}"/>
              </a:ext>
            </a:extLst>
          </p:cNvPr>
          <p:cNvSpPr/>
          <p:nvPr/>
        </p:nvSpPr>
        <p:spPr>
          <a:xfrm>
            <a:off x="4332157" y="941790"/>
            <a:ext cx="3477718" cy="1323439"/>
          </a:xfrm>
          <a:prstGeom prst="rect">
            <a:avLst/>
          </a:prstGeom>
        </p:spPr>
        <p:txBody>
          <a:bodyPr wrap="square">
            <a:spAutoFit/>
          </a:bodyPr>
          <a:lstStyle/>
          <a:p>
            <a:r>
              <a:rPr lang="en-US" sz="2000"/>
              <a:t>My Chair/Chief tries to ensure that all faculty are equally recognized and rewarded for their work</a:t>
            </a:r>
          </a:p>
        </p:txBody>
      </p:sp>
      <p:sp>
        <p:nvSpPr>
          <p:cNvPr id="9" name="Rectangle 8">
            <a:extLst>
              <a:ext uri="{FF2B5EF4-FFF2-40B4-BE49-F238E27FC236}">
                <a16:creationId xmlns:a16="http://schemas.microsoft.com/office/drawing/2014/main" id="{BD6B184C-C940-4745-B564-2EEC95A6F48A}"/>
              </a:ext>
            </a:extLst>
          </p:cNvPr>
          <p:cNvSpPr/>
          <p:nvPr/>
        </p:nvSpPr>
        <p:spPr>
          <a:xfrm>
            <a:off x="8304967" y="1018104"/>
            <a:ext cx="3679669" cy="1015663"/>
          </a:xfrm>
          <a:prstGeom prst="rect">
            <a:avLst/>
          </a:prstGeom>
        </p:spPr>
        <p:txBody>
          <a:bodyPr wrap="square">
            <a:spAutoFit/>
          </a:bodyPr>
          <a:lstStyle/>
          <a:p>
            <a:r>
              <a:rPr lang="en-US" sz="2000"/>
              <a:t>My Chair/Chief tries to ensure that all faculty are included in FORMAL Division events</a:t>
            </a:r>
          </a:p>
        </p:txBody>
      </p:sp>
      <p:pic>
        <p:nvPicPr>
          <p:cNvPr id="3" name="Picture 2">
            <a:extLst>
              <a:ext uri="{FF2B5EF4-FFF2-40B4-BE49-F238E27FC236}">
                <a16:creationId xmlns:a16="http://schemas.microsoft.com/office/drawing/2014/main" id="{357700A2-7A7E-C44E-B68F-31FEB5ACBA78}"/>
              </a:ext>
            </a:extLst>
          </p:cNvPr>
          <p:cNvPicPr>
            <a:picLocks noChangeAspect="1"/>
          </p:cNvPicPr>
          <p:nvPr/>
        </p:nvPicPr>
        <p:blipFill>
          <a:blip r:embed="rId3"/>
          <a:stretch>
            <a:fillRect/>
          </a:stretch>
        </p:blipFill>
        <p:spPr>
          <a:xfrm>
            <a:off x="29897" y="2380235"/>
            <a:ext cx="3918254" cy="3824591"/>
          </a:xfrm>
          <a:prstGeom prst="rect">
            <a:avLst/>
          </a:prstGeom>
        </p:spPr>
      </p:pic>
      <p:pic>
        <p:nvPicPr>
          <p:cNvPr id="5" name="Picture 4">
            <a:extLst>
              <a:ext uri="{FF2B5EF4-FFF2-40B4-BE49-F238E27FC236}">
                <a16:creationId xmlns:a16="http://schemas.microsoft.com/office/drawing/2014/main" id="{8E2EF93D-79F9-D24C-B0DF-93C1AD0E9004}"/>
              </a:ext>
            </a:extLst>
          </p:cNvPr>
          <p:cNvPicPr>
            <a:picLocks noChangeAspect="1"/>
          </p:cNvPicPr>
          <p:nvPr/>
        </p:nvPicPr>
        <p:blipFill>
          <a:blip r:embed="rId4"/>
          <a:stretch>
            <a:fillRect/>
          </a:stretch>
        </p:blipFill>
        <p:spPr>
          <a:xfrm>
            <a:off x="4060950" y="2349014"/>
            <a:ext cx="3996307" cy="3855812"/>
          </a:xfrm>
          <a:prstGeom prst="rect">
            <a:avLst/>
          </a:prstGeom>
        </p:spPr>
      </p:pic>
      <p:pic>
        <p:nvPicPr>
          <p:cNvPr id="7" name="Picture 6">
            <a:extLst>
              <a:ext uri="{FF2B5EF4-FFF2-40B4-BE49-F238E27FC236}">
                <a16:creationId xmlns:a16="http://schemas.microsoft.com/office/drawing/2014/main" id="{53B27080-3F89-6041-9F1D-E54F6154C71B}"/>
              </a:ext>
            </a:extLst>
          </p:cNvPr>
          <p:cNvPicPr>
            <a:picLocks noChangeAspect="1"/>
          </p:cNvPicPr>
          <p:nvPr/>
        </p:nvPicPr>
        <p:blipFill>
          <a:blip r:embed="rId5"/>
          <a:stretch>
            <a:fillRect/>
          </a:stretch>
        </p:blipFill>
        <p:spPr>
          <a:xfrm>
            <a:off x="8170057" y="2428392"/>
            <a:ext cx="3887033" cy="3840201"/>
          </a:xfrm>
          <a:prstGeom prst="rect">
            <a:avLst/>
          </a:prstGeom>
        </p:spPr>
      </p:pic>
      <p:sp>
        <p:nvSpPr>
          <p:cNvPr id="8" name="TextBox 7">
            <a:extLst>
              <a:ext uri="{FF2B5EF4-FFF2-40B4-BE49-F238E27FC236}">
                <a16:creationId xmlns:a16="http://schemas.microsoft.com/office/drawing/2014/main" id="{DE7FAB90-E78B-4731-BB2C-3E92AF5037D6}"/>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301430434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Leader Support</a:t>
            </a:r>
          </a:p>
        </p:txBody>
      </p:sp>
      <p:sp>
        <p:nvSpPr>
          <p:cNvPr id="6" name="TextBox 5">
            <a:extLst>
              <a:ext uri="{FF2B5EF4-FFF2-40B4-BE49-F238E27FC236}">
                <a16:creationId xmlns:a16="http://schemas.microsoft.com/office/drawing/2014/main" id="{05228400-36A3-9049-9960-345D58EB4768}"/>
              </a:ext>
            </a:extLst>
          </p:cNvPr>
          <p:cNvSpPr txBox="1"/>
          <p:nvPr/>
        </p:nvSpPr>
        <p:spPr bwMode="auto">
          <a:xfrm>
            <a:off x="29981" y="917615"/>
            <a:ext cx="4207239" cy="1231106"/>
          </a:xfrm>
          <a:prstGeom prst="rect">
            <a:avLst/>
          </a:prstGeom>
          <a:noFill/>
          <a:ln w="19050" algn="ctr">
            <a:noFill/>
            <a:miter lim="800000"/>
            <a:headEnd/>
            <a:tailEnd/>
          </a:ln>
        </p:spPr>
        <p:txBody>
          <a:bodyPr wrap="square" lIns="0" tIns="0" rIns="0" bIns="0" rtlCol="0">
            <a:spAutoFit/>
          </a:bodyPr>
          <a:lstStyle/>
          <a:p>
            <a:r>
              <a:rPr lang="en-US" sz="2000"/>
              <a:t>My Chair/Chief tries to ensure that all faculty are included in INFORMAL Division gatherings (e.g., coffee, lunches, sporting events, etc.)</a:t>
            </a:r>
          </a:p>
        </p:txBody>
      </p:sp>
      <p:sp>
        <p:nvSpPr>
          <p:cNvPr id="2" name="Rectangle 1">
            <a:extLst>
              <a:ext uri="{FF2B5EF4-FFF2-40B4-BE49-F238E27FC236}">
                <a16:creationId xmlns:a16="http://schemas.microsoft.com/office/drawing/2014/main" id="{981B5B85-F5A4-1048-9B88-3BD66334AAD5}"/>
              </a:ext>
            </a:extLst>
          </p:cNvPr>
          <p:cNvSpPr/>
          <p:nvPr/>
        </p:nvSpPr>
        <p:spPr>
          <a:xfrm>
            <a:off x="4572000" y="941790"/>
            <a:ext cx="3048000" cy="1323439"/>
          </a:xfrm>
          <a:prstGeom prst="rect">
            <a:avLst/>
          </a:prstGeom>
        </p:spPr>
        <p:txBody>
          <a:bodyPr wrap="square">
            <a:spAutoFit/>
          </a:bodyPr>
          <a:lstStyle/>
          <a:p>
            <a:r>
              <a:rPr lang="en-US" sz="2000"/>
              <a:t>My Chair/Chief is supportive when faculty talk about work-family issues</a:t>
            </a:r>
          </a:p>
        </p:txBody>
      </p:sp>
      <p:sp>
        <p:nvSpPr>
          <p:cNvPr id="9" name="Rectangle 8">
            <a:extLst>
              <a:ext uri="{FF2B5EF4-FFF2-40B4-BE49-F238E27FC236}">
                <a16:creationId xmlns:a16="http://schemas.microsoft.com/office/drawing/2014/main" id="{BD6B184C-C940-4745-B564-2EEC95A6F48A}"/>
              </a:ext>
            </a:extLst>
          </p:cNvPr>
          <p:cNvSpPr/>
          <p:nvPr/>
        </p:nvSpPr>
        <p:spPr>
          <a:xfrm>
            <a:off x="8565733" y="446723"/>
            <a:ext cx="3412760" cy="1323439"/>
          </a:xfrm>
          <a:prstGeom prst="rect">
            <a:avLst/>
          </a:prstGeom>
        </p:spPr>
        <p:txBody>
          <a:bodyPr wrap="square">
            <a:spAutoFit/>
          </a:bodyPr>
          <a:lstStyle/>
          <a:p>
            <a:r>
              <a:rPr lang="en-US" sz="2000"/>
              <a:t>My Chair/Chief encourages faculty to take advantage of policies/practices for managing work and family</a:t>
            </a:r>
          </a:p>
        </p:txBody>
      </p:sp>
      <p:sp>
        <p:nvSpPr>
          <p:cNvPr id="13" name="Frame 12">
            <a:extLst>
              <a:ext uri="{FF2B5EF4-FFF2-40B4-BE49-F238E27FC236}">
                <a16:creationId xmlns:a16="http://schemas.microsoft.com/office/drawing/2014/main" id="{D7ECBC3A-ED92-0643-9A21-F99F7EC4FC38}"/>
              </a:ext>
            </a:extLst>
          </p:cNvPr>
          <p:cNvSpPr/>
          <p:nvPr/>
        </p:nvSpPr>
        <p:spPr bwMode="auto">
          <a:xfrm>
            <a:off x="8200973" y="351768"/>
            <a:ext cx="3777520" cy="1731865"/>
          </a:xfrm>
          <a:prstGeom prst="frame">
            <a:avLst>
              <a:gd name="adj1" fmla="val 6516"/>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pic>
        <p:nvPicPr>
          <p:cNvPr id="5" name="Picture 4">
            <a:extLst>
              <a:ext uri="{FF2B5EF4-FFF2-40B4-BE49-F238E27FC236}">
                <a16:creationId xmlns:a16="http://schemas.microsoft.com/office/drawing/2014/main" id="{2B319266-BE4D-B44C-8A78-6D93698BD5D4}"/>
              </a:ext>
            </a:extLst>
          </p:cNvPr>
          <p:cNvPicPr>
            <a:picLocks noChangeAspect="1"/>
          </p:cNvPicPr>
          <p:nvPr/>
        </p:nvPicPr>
        <p:blipFill>
          <a:blip r:embed="rId3"/>
          <a:stretch>
            <a:fillRect/>
          </a:stretch>
        </p:blipFill>
        <p:spPr>
          <a:xfrm>
            <a:off x="206625" y="2442350"/>
            <a:ext cx="3923554" cy="3814997"/>
          </a:xfrm>
          <a:prstGeom prst="rect">
            <a:avLst/>
          </a:prstGeom>
        </p:spPr>
      </p:pic>
      <p:pic>
        <p:nvPicPr>
          <p:cNvPr id="8" name="Picture 7">
            <a:extLst>
              <a:ext uri="{FF2B5EF4-FFF2-40B4-BE49-F238E27FC236}">
                <a16:creationId xmlns:a16="http://schemas.microsoft.com/office/drawing/2014/main" id="{1161995A-21C5-B74D-A77F-223AE46128A2}"/>
              </a:ext>
            </a:extLst>
          </p:cNvPr>
          <p:cNvPicPr>
            <a:picLocks noChangeAspect="1"/>
          </p:cNvPicPr>
          <p:nvPr/>
        </p:nvPicPr>
        <p:blipFill>
          <a:blip r:embed="rId4"/>
          <a:stretch>
            <a:fillRect/>
          </a:stretch>
        </p:blipFill>
        <p:spPr>
          <a:xfrm>
            <a:off x="4237220" y="2404217"/>
            <a:ext cx="3892538" cy="3830505"/>
          </a:xfrm>
          <a:prstGeom prst="rect">
            <a:avLst/>
          </a:prstGeom>
        </p:spPr>
      </p:pic>
      <p:pic>
        <p:nvPicPr>
          <p:cNvPr id="14" name="Picture 13">
            <a:extLst>
              <a:ext uri="{FF2B5EF4-FFF2-40B4-BE49-F238E27FC236}">
                <a16:creationId xmlns:a16="http://schemas.microsoft.com/office/drawing/2014/main" id="{DD9300BF-8385-A643-B472-5B0F91703F1F}"/>
              </a:ext>
            </a:extLst>
          </p:cNvPr>
          <p:cNvPicPr>
            <a:picLocks noChangeAspect="1"/>
          </p:cNvPicPr>
          <p:nvPr/>
        </p:nvPicPr>
        <p:blipFill>
          <a:blip r:embed="rId5"/>
          <a:stretch>
            <a:fillRect/>
          </a:stretch>
        </p:blipFill>
        <p:spPr>
          <a:xfrm>
            <a:off x="8200973" y="2287854"/>
            <a:ext cx="3939062" cy="3814997"/>
          </a:xfrm>
          <a:prstGeom prst="rect">
            <a:avLst/>
          </a:prstGeom>
        </p:spPr>
      </p:pic>
      <p:sp>
        <p:nvSpPr>
          <p:cNvPr id="7" name="TextBox 6">
            <a:extLst>
              <a:ext uri="{FF2B5EF4-FFF2-40B4-BE49-F238E27FC236}">
                <a16:creationId xmlns:a16="http://schemas.microsoft.com/office/drawing/2014/main" id="{C0AEF1A0-36FA-40A1-A064-E7DF4B19B40C}"/>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351732290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Leader Support</a:t>
            </a:r>
          </a:p>
        </p:txBody>
      </p:sp>
      <p:sp>
        <p:nvSpPr>
          <p:cNvPr id="6" name="TextBox 5">
            <a:extLst>
              <a:ext uri="{FF2B5EF4-FFF2-40B4-BE49-F238E27FC236}">
                <a16:creationId xmlns:a16="http://schemas.microsoft.com/office/drawing/2014/main" id="{05228400-36A3-9049-9960-345D58EB4768}"/>
              </a:ext>
            </a:extLst>
          </p:cNvPr>
          <p:cNvSpPr txBox="1"/>
          <p:nvPr/>
        </p:nvSpPr>
        <p:spPr bwMode="auto">
          <a:xfrm>
            <a:off x="259829" y="1141846"/>
            <a:ext cx="3917429" cy="923330"/>
          </a:xfrm>
          <a:prstGeom prst="rect">
            <a:avLst/>
          </a:prstGeom>
          <a:noFill/>
          <a:ln w="19050" algn="ctr">
            <a:noFill/>
            <a:miter lim="800000"/>
            <a:headEnd/>
            <a:tailEnd/>
          </a:ln>
        </p:spPr>
        <p:txBody>
          <a:bodyPr wrap="square" lIns="0" tIns="0" rIns="0" bIns="0" rtlCol="0">
            <a:spAutoFit/>
          </a:bodyPr>
          <a:lstStyle/>
          <a:p>
            <a:r>
              <a:rPr lang="en-US" sz="2000"/>
              <a:t>My Chair/Chief ensures work coverage for faculty on parental leave</a:t>
            </a:r>
          </a:p>
        </p:txBody>
      </p:sp>
      <p:sp>
        <p:nvSpPr>
          <p:cNvPr id="2" name="Rectangle 1">
            <a:extLst>
              <a:ext uri="{FF2B5EF4-FFF2-40B4-BE49-F238E27FC236}">
                <a16:creationId xmlns:a16="http://schemas.microsoft.com/office/drawing/2014/main" id="{981B5B85-F5A4-1048-9B88-3BD66334AAD5}"/>
              </a:ext>
            </a:extLst>
          </p:cNvPr>
          <p:cNvSpPr/>
          <p:nvPr/>
        </p:nvSpPr>
        <p:spPr>
          <a:xfrm>
            <a:off x="4527030" y="1049513"/>
            <a:ext cx="3692577" cy="1015663"/>
          </a:xfrm>
          <a:prstGeom prst="rect">
            <a:avLst/>
          </a:prstGeom>
        </p:spPr>
        <p:txBody>
          <a:bodyPr wrap="square">
            <a:spAutoFit/>
          </a:bodyPr>
          <a:lstStyle/>
          <a:p>
            <a:r>
              <a:rPr lang="en-US" sz="2000"/>
              <a:t>My Chair/Chief sends a message that parenthood is an accepted part of life.</a:t>
            </a:r>
          </a:p>
        </p:txBody>
      </p:sp>
      <p:sp>
        <p:nvSpPr>
          <p:cNvPr id="9" name="Rectangle 8">
            <a:extLst>
              <a:ext uri="{FF2B5EF4-FFF2-40B4-BE49-F238E27FC236}">
                <a16:creationId xmlns:a16="http://schemas.microsoft.com/office/drawing/2014/main" id="{BD6B184C-C940-4745-B564-2EEC95A6F48A}"/>
              </a:ext>
            </a:extLst>
          </p:cNvPr>
          <p:cNvSpPr/>
          <p:nvPr/>
        </p:nvSpPr>
        <p:spPr>
          <a:xfrm>
            <a:off x="8936636" y="941789"/>
            <a:ext cx="3048000" cy="1323439"/>
          </a:xfrm>
          <a:prstGeom prst="rect">
            <a:avLst/>
          </a:prstGeom>
        </p:spPr>
        <p:txBody>
          <a:bodyPr wrap="square">
            <a:spAutoFit/>
          </a:bodyPr>
          <a:lstStyle/>
          <a:p>
            <a:r>
              <a:rPr lang="en-US" sz="2000"/>
              <a:t>My Chair/Chief sends a message that parenthood is an accepted part of life.</a:t>
            </a:r>
          </a:p>
        </p:txBody>
      </p:sp>
      <p:pic>
        <p:nvPicPr>
          <p:cNvPr id="3" name="Picture 2">
            <a:extLst>
              <a:ext uri="{FF2B5EF4-FFF2-40B4-BE49-F238E27FC236}">
                <a16:creationId xmlns:a16="http://schemas.microsoft.com/office/drawing/2014/main" id="{D89214F9-C4B1-BA4F-A861-40CD947B1D7D}"/>
              </a:ext>
            </a:extLst>
          </p:cNvPr>
          <p:cNvPicPr>
            <a:picLocks noChangeAspect="1"/>
          </p:cNvPicPr>
          <p:nvPr/>
        </p:nvPicPr>
        <p:blipFill>
          <a:blip r:embed="rId3"/>
          <a:stretch>
            <a:fillRect/>
          </a:stretch>
        </p:blipFill>
        <p:spPr>
          <a:xfrm>
            <a:off x="55693" y="2337626"/>
            <a:ext cx="3910566" cy="3802369"/>
          </a:xfrm>
          <a:prstGeom prst="rect">
            <a:avLst/>
          </a:prstGeom>
        </p:spPr>
      </p:pic>
      <p:pic>
        <p:nvPicPr>
          <p:cNvPr id="5" name="Picture 4">
            <a:extLst>
              <a:ext uri="{FF2B5EF4-FFF2-40B4-BE49-F238E27FC236}">
                <a16:creationId xmlns:a16="http://schemas.microsoft.com/office/drawing/2014/main" id="{D50DBA68-8A56-DD4B-B34E-CE10D26D2675}"/>
              </a:ext>
            </a:extLst>
          </p:cNvPr>
          <p:cNvPicPr>
            <a:picLocks noChangeAspect="1"/>
          </p:cNvPicPr>
          <p:nvPr/>
        </p:nvPicPr>
        <p:blipFill>
          <a:blip r:embed="rId4"/>
          <a:stretch>
            <a:fillRect/>
          </a:stretch>
        </p:blipFill>
        <p:spPr>
          <a:xfrm>
            <a:off x="4111443" y="2351940"/>
            <a:ext cx="3895109" cy="3771455"/>
          </a:xfrm>
          <a:prstGeom prst="rect">
            <a:avLst/>
          </a:prstGeom>
        </p:spPr>
      </p:pic>
      <p:pic>
        <p:nvPicPr>
          <p:cNvPr id="7" name="Picture 6">
            <a:extLst>
              <a:ext uri="{FF2B5EF4-FFF2-40B4-BE49-F238E27FC236}">
                <a16:creationId xmlns:a16="http://schemas.microsoft.com/office/drawing/2014/main" id="{8FA4FEA8-522F-2C4F-9578-471081EFA3E4}"/>
              </a:ext>
            </a:extLst>
          </p:cNvPr>
          <p:cNvPicPr>
            <a:picLocks noChangeAspect="1"/>
          </p:cNvPicPr>
          <p:nvPr/>
        </p:nvPicPr>
        <p:blipFill>
          <a:blip r:embed="rId5"/>
          <a:stretch>
            <a:fillRect/>
          </a:stretch>
        </p:blipFill>
        <p:spPr>
          <a:xfrm>
            <a:off x="8249587" y="2305570"/>
            <a:ext cx="3972393" cy="3817825"/>
          </a:xfrm>
          <a:prstGeom prst="rect">
            <a:avLst/>
          </a:prstGeom>
        </p:spPr>
      </p:pic>
      <p:sp>
        <p:nvSpPr>
          <p:cNvPr id="8" name="TextBox 7">
            <a:extLst>
              <a:ext uri="{FF2B5EF4-FFF2-40B4-BE49-F238E27FC236}">
                <a16:creationId xmlns:a16="http://schemas.microsoft.com/office/drawing/2014/main" id="{5A810B4B-AB8D-40E7-8C25-4D851604B50A}"/>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276401150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Leader Support</a:t>
            </a:r>
          </a:p>
        </p:txBody>
      </p:sp>
      <p:sp>
        <p:nvSpPr>
          <p:cNvPr id="6" name="TextBox 5">
            <a:extLst>
              <a:ext uri="{FF2B5EF4-FFF2-40B4-BE49-F238E27FC236}">
                <a16:creationId xmlns:a16="http://schemas.microsoft.com/office/drawing/2014/main" id="{05228400-36A3-9049-9960-345D58EB4768}"/>
              </a:ext>
            </a:extLst>
          </p:cNvPr>
          <p:cNvSpPr txBox="1"/>
          <p:nvPr/>
        </p:nvSpPr>
        <p:spPr bwMode="auto">
          <a:xfrm>
            <a:off x="259828" y="863402"/>
            <a:ext cx="5836172" cy="615553"/>
          </a:xfrm>
          <a:prstGeom prst="rect">
            <a:avLst/>
          </a:prstGeom>
          <a:noFill/>
          <a:ln w="19050" algn="ctr">
            <a:noFill/>
            <a:miter lim="800000"/>
            <a:headEnd/>
            <a:tailEnd/>
          </a:ln>
        </p:spPr>
        <p:txBody>
          <a:bodyPr wrap="square" lIns="0" tIns="0" rIns="0" bIns="0" rtlCol="0">
            <a:spAutoFit/>
          </a:bodyPr>
          <a:lstStyle/>
          <a:p>
            <a:r>
              <a:rPr lang="en-US" sz="2000"/>
              <a:t>My Chair/Chief tries to ensure that all faculty feel free to express concerns about gender equity</a:t>
            </a:r>
          </a:p>
        </p:txBody>
      </p:sp>
      <p:sp>
        <p:nvSpPr>
          <p:cNvPr id="2" name="Rectangle 1">
            <a:extLst>
              <a:ext uri="{FF2B5EF4-FFF2-40B4-BE49-F238E27FC236}">
                <a16:creationId xmlns:a16="http://schemas.microsoft.com/office/drawing/2014/main" id="{981B5B85-F5A4-1048-9B88-3BD66334AAD5}"/>
              </a:ext>
            </a:extLst>
          </p:cNvPr>
          <p:cNvSpPr/>
          <p:nvPr/>
        </p:nvSpPr>
        <p:spPr>
          <a:xfrm>
            <a:off x="7059118" y="768279"/>
            <a:ext cx="4643983" cy="707886"/>
          </a:xfrm>
          <a:prstGeom prst="rect">
            <a:avLst/>
          </a:prstGeom>
        </p:spPr>
        <p:txBody>
          <a:bodyPr wrap="square">
            <a:spAutoFit/>
          </a:bodyPr>
          <a:lstStyle/>
          <a:p>
            <a:r>
              <a:rPr lang="en-US" sz="2000"/>
              <a:t>My Chair/Chief tries to ensure that all faculty are not sexually harassed.</a:t>
            </a:r>
          </a:p>
        </p:txBody>
      </p:sp>
      <p:pic>
        <p:nvPicPr>
          <p:cNvPr id="3" name="Picture 2">
            <a:extLst>
              <a:ext uri="{FF2B5EF4-FFF2-40B4-BE49-F238E27FC236}">
                <a16:creationId xmlns:a16="http://schemas.microsoft.com/office/drawing/2014/main" id="{0078282E-5B88-5D4F-8006-3D090EF6FC03}"/>
              </a:ext>
            </a:extLst>
          </p:cNvPr>
          <p:cNvPicPr>
            <a:picLocks noChangeAspect="1"/>
          </p:cNvPicPr>
          <p:nvPr/>
        </p:nvPicPr>
        <p:blipFill rotWithShape="1">
          <a:blip r:embed="rId3"/>
          <a:srcRect r="1536"/>
          <a:stretch/>
        </p:blipFill>
        <p:spPr>
          <a:xfrm>
            <a:off x="644576" y="1685496"/>
            <a:ext cx="4806847" cy="4710839"/>
          </a:xfrm>
          <a:prstGeom prst="rect">
            <a:avLst/>
          </a:prstGeom>
        </p:spPr>
      </p:pic>
      <p:pic>
        <p:nvPicPr>
          <p:cNvPr id="5" name="Picture 4">
            <a:extLst>
              <a:ext uri="{FF2B5EF4-FFF2-40B4-BE49-F238E27FC236}">
                <a16:creationId xmlns:a16="http://schemas.microsoft.com/office/drawing/2014/main" id="{A9281D36-7AE1-FC43-85AB-3B46E13F92B1}"/>
              </a:ext>
            </a:extLst>
          </p:cNvPr>
          <p:cNvPicPr>
            <a:picLocks noChangeAspect="1"/>
          </p:cNvPicPr>
          <p:nvPr/>
        </p:nvPicPr>
        <p:blipFill>
          <a:blip r:embed="rId4"/>
          <a:stretch>
            <a:fillRect/>
          </a:stretch>
        </p:blipFill>
        <p:spPr>
          <a:xfrm>
            <a:off x="6916281" y="1580830"/>
            <a:ext cx="4786820" cy="4710839"/>
          </a:xfrm>
          <a:prstGeom prst="rect">
            <a:avLst/>
          </a:prstGeom>
        </p:spPr>
      </p:pic>
      <p:sp>
        <p:nvSpPr>
          <p:cNvPr id="7" name="TextBox 6">
            <a:extLst>
              <a:ext uri="{FF2B5EF4-FFF2-40B4-BE49-F238E27FC236}">
                <a16:creationId xmlns:a16="http://schemas.microsoft.com/office/drawing/2014/main" id="{3F2B4BC6-281C-43DC-96A7-708542D2485F}"/>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276723401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52"/>
        <p:cNvGrpSpPr/>
        <p:nvPr/>
      </p:nvGrpSpPr>
      <p:grpSpPr>
        <a:xfrm>
          <a:off x="0" y="0"/>
          <a:ext cx="0" cy="0"/>
          <a:chOff x="0" y="0"/>
          <a:chExt cx="0" cy="0"/>
        </a:xfrm>
      </p:grpSpPr>
      <p:sp>
        <p:nvSpPr>
          <p:cNvPr id="153" name="Google Shape;153;p33"/>
          <p:cNvSpPr txBox="1"/>
          <p:nvPr/>
        </p:nvSpPr>
        <p:spPr>
          <a:xfrm>
            <a:off x="609600" y="85735"/>
            <a:ext cx="10972800" cy="773600"/>
          </a:xfrm>
          <a:prstGeom prst="rect">
            <a:avLst/>
          </a:prstGeom>
          <a:noFill/>
          <a:ln>
            <a:noFill/>
          </a:ln>
        </p:spPr>
        <p:txBody>
          <a:bodyPr spcFirstLastPara="1" wrap="square" lIns="121900" tIns="60933" rIns="121900" bIns="60933" anchor="t" anchorCtr="0">
            <a:noAutofit/>
          </a:bodyPr>
          <a:lstStyle/>
          <a:p>
            <a:pPr algn="ctr">
              <a:spcBef>
                <a:spcPts val="0"/>
              </a:spcBef>
              <a:spcAft>
                <a:spcPts val="0"/>
              </a:spcAft>
              <a:buClr>
                <a:schemeClr val="dk1"/>
              </a:buClr>
              <a:buSzPts val="4400"/>
            </a:pPr>
            <a:r>
              <a:rPr lang="en" sz="3733" b="1">
                <a:solidFill>
                  <a:schemeClr val="dk1"/>
                </a:solidFill>
                <a:latin typeface="Calibri"/>
                <a:ea typeface="Calibri"/>
                <a:cs typeface="Calibri"/>
                <a:sym typeface="Calibri"/>
              </a:rPr>
              <a:t>Leadership Pipeline Gets Leaky Early</a:t>
            </a:r>
            <a:endParaRPr sz="3733" b="1">
              <a:solidFill>
                <a:schemeClr val="dk1"/>
              </a:solidFill>
              <a:latin typeface="Calibri"/>
              <a:ea typeface="Calibri"/>
              <a:cs typeface="Calibri"/>
              <a:sym typeface="Calibri"/>
            </a:endParaRPr>
          </a:p>
        </p:txBody>
      </p:sp>
      <p:pic>
        <p:nvPicPr>
          <p:cNvPr id="154" name="Google Shape;154;p33"/>
          <p:cNvPicPr preferRelativeResize="0"/>
          <p:nvPr/>
        </p:nvPicPr>
        <p:blipFill>
          <a:blip r:embed="rId3">
            <a:alphaModFix/>
          </a:blip>
          <a:stretch>
            <a:fillRect/>
          </a:stretch>
        </p:blipFill>
        <p:spPr>
          <a:xfrm>
            <a:off x="599501" y="773599"/>
            <a:ext cx="10759065" cy="6051967"/>
          </a:xfrm>
          <a:prstGeom prst="rect">
            <a:avLst/>
          </a:prstGeom>
          <a:noFill/>
          <a:ln>
            <a:noFill/>
          </a:ln>
        </p:spPr>
      </p:pic>
    </p:spTree>
    <p:extLst>
      <p:ext uri="{BB962C8B-B14F-4D97-AF65-F5344CB8AC3E}">
        <p14:creationId xmlns:p14="http://schemas.microsoft.com/office/powerpoint/2010/main" val="1404881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Leader Support</a:t>
            </a:r>
          </a:p>
        </p:txBody>
      </p:sp>
      <p:sp>
        <p:nvSpPr>
          <p:cNvPr id="9" name="Rectangle 8">
            <a:extLst>
              <a:ext uri="{FF2B5EF4-FFF2-40B4-BE49-F238E27FC236}">
                <a16:creationId xmlns:a16="http://schemas.microsoft.com/office/drawing/2014/main" id="{BD6B184C-C940-4745-B564-2EEC95A6F48A}"/>
              </a:ext>
            </a:extLst>
          </p:cNvPr>
          <p:cNvSpPr/>
          <p:nvPr/>
        </p:nvSpPr>
        <p:spPr>
          <a:xfrm>
            <a:off x="591694" y="999038"/>
            <a:ext cx="5130175" cy="1015663"/>
          </a:xfrm>
          <a:prstGeom prst="rect">
            <a:avLst/>
          </a:prstGeom>
        </p:spPr>
        <p:txBody>
          <a:bodyPr wrap="square">
            <a:spAutoFit/>
          </a:bodyPr>
          <a:lstStyle/>
          <a:p>
            <a:r>
              <a:rPr lang="en-US" sz="2000"/>
              <a:t>My Chair/Chief tries to ensure that faculty are not subject to subtle gender-based biases</a:t>
            </a:r>
          </a:p>
        </p:txBody>
      </p:sp>
      <p:sp>
        <p:nvSpPr>
          <p:cNvPr id="7" name="Rectangle 6">
            <a:extLst>
              <a:ext uri="{FF2B5EF4-FFF2-40B4-BE49-F238E27FC236}">
                <a16:creationId xmlns:a16="http://schemas.microsoft.com/office/drawing/2014/main" id="{6E04A9C6-937C-DB43-90AF-6C7771F3B3B1}"/>
              </a:ext>
            </a:extLst>
          </p:cNvPr>
          <p:cNvSpPr/>
          <p:nvPr/>
        </p:nvSpPr>
        <p:spPr>
          <a:xfrm>
            <a:off x="6727046" y="908949"/>
            <a:ext cx="5130175" cy="1015663"/>
          </a:xfrm>
          <a:prstGeom prst="rect">
            <a:avLst/>
          </a:prstGeom>
        </p:spPr>
        <p:txBody>
          <a:bodyPr wrap="square">
            <a:spAutoFit/>
          </a:bodyPr>
          <a:lstStyle/>
          <a:p>
            <a:r>
              <a:rPr lang="en-US" sz="2000"/>
              <a:t>It is accepted to take time off to prioritize ones physical and mental health when needed</a:t>
            </a:r>
          </a:p>
        </p:txBody>
      </p:sp>
      <p:pic>
        <p:nvPicPr>
          <p:cNvPr id="8" name="Picture 7">
            <a:extLst>
              <a:ext uri="{FF2B5EF4-FFF2-40B4-BE49-F238E27FC236}">
                <a16:creationId xmlns:a16="http://schemas.microsoft.com/office/drawing/2014/main" id="{534E9A75-CAA1-7A42-AF4E-CD05E98126B6}"/>
              </a:ext>
            </a:extLst>
          </p:cNvPr>
          <p:cNvPicPr>
            <a:picLocks noChangeAspect="1"/>
          </p:cNvPicPr>
          <p:nvPr/>
        </p:nvPicPr>
        <p:blipFill>
          <a:blip r:embed="rId3"/>
          <a:stretch>
            <a:fillRect/>
          </a:stretch>
        </p:blipFill>
        <p:spPr>
          <a:xfrm>
            <a:off x="906358" y="2022186"/>
            <a:ext cx="4357894" cy="4236841"/>
          </a:xfrm>
          <a:prstGeom prst="rect">
            <a:avLst/>
          </a:prstGeom>
        </p:spPr>
      </p:pic>
      <p:pic>
        <p:nvPicPr>
          <p:cNvPr id="10" name="Picture 9">
            <a:extLst>
              <a:ext uri="{FF2B5EF4-FFF2-40B4-BE49-F238E27FC236}">
                <a16:creationId xmlns:a16="http://schemas.microsoft.com/office/drawing/2014/main" id="{A9A93B5C-4640-934A-909C-63E32522CBA6}"/>
              </a:ext>
            </a:extLst>
          </p:cNvPr>
          <p:cNvPicPr>
            <a:picLocks noChangeAspect="1"/>
          </p:cNvPicPr>
          <p:nvPr/>
        </p:nvPicPr>
        <p:blipFill rotWithShape="1">
          <a:blip r:embed="rId4"/>
          <a:srcRect r="2506"/>
          <a:stretch/>
        </p:blipFill>
        <p:spPr>
          <a:xfrm>
            <a:off x="6789718" y="2034818"/>
            <a:ext cx="4332985" cy="4271428"/>
          </a:xfrm>
          <a:prstGeom prst="rect">
            <a:avLst/>
          </a:prstGeom>
        </p:spPr>
      </p:pic>
      <p:sp>
        <p:nvSpPr>
          <p:cNvPr id="2" name="TextBox 1">
            <a:extLst>
              <a:ext uri="{FF2B5EF4-FFF2-40B4-BE49-F238E27FC236}">
                <a16:creationId xmlns:a16="http://schemas.microsoft.com/office/drawing/2014/main" id="{6F71899A-A041-4055-AFDA-39528954F30B}"/>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232709092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Freedom from Gender Bias</a:t>
            </a:r>
          </a:p>
        </p:txBody>
      </p:sp>
      <p:sp>
        <p:nvSpPr>
          <p:cNvPr id="5" name="Rectangle 4">
            <a:extLst>
              <a:ext uri="{FF2B5EF4-FFF2-40B4-BE49-F238E27FC236}">
                <a16:creationId xmlns:a16="http://schemas.microsoft.com/office/drawing/2014/main" id="{4ADB1E73-5A32-0A41-A962-09EAF2C7BE23}"/>
              </a:ext>
            </a:extLst>
          </p:cNvPr>
          <p:cNvSpPr/>
          <p:nvPr/>
        </p:nvSpPr>
        <p:spPr>
          <a:xfrm>
            <a:off x="254834" y="1094283"/>
            <a:ext cx="5234064" cy="1015663"/>
          </a:xfrm>
          <a:prstGeom prst="rect">
            <a:avLst/>
          </a:prstGeom>
        </p:spPr>
        <p:txBody>
          <a:bodyPr wrap="square">
            <a:spAutoFit/>
          </a:bodyPr>
          <a:lstStyle/>
          <a:p>
            <a:r>
              <a:rPr lang="en-US" sz="2000">
                <a:solidFill>
                  <a:srgbClr val="000000"/>
                </a:solidFill>
              </a:rPr>
              <a:t>Faculty members are comfortable raising issues about the supportiveness of the work environment</a:t>
            </a:r>
          </a:p>
        </p:txBody>
      </p:sp>
      <p:sp>
        <p:nvSpPr>
          <p:cNvPr id="9" name="Frame 8">
            <a:extLst>
              <a:ext uri="{FF2B5EF4-FFF2-40B4-BE49-F238E27FC236}">
                <a16:creationId xmlns:a16="http://schemas.microsoft.com/office/drawing/2014/main" id="{2A5FA7C3-E0CA-AD42-B3C3-0EB7840A0A2D}"/>
              </a:ext>
            </a:extLst>
          </p:cNvPr>
          <p:cNvSpPr/>
          <p:nvPr/>
        </p:nvSpPr>
        <p:spPr bwMode="auto">
          <a:xfrm>
            <a:off x="6280879" y="944341"/>
            <a:ext cx="5351488" cy="1427703"/>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4" name="Rectangle 3">
            <a:extLst>
              <a:ext uri="{FF2B5EF4-FFF2-40B4-BE49-F238E27FC236}">
                <a16:creationId xmlns:a16="http://schemas.microsoft.com/office/drawing/2014/main" id="{2268E46D-68F8-6240-8316-00979A8D171C}"/>
              </a:ext>
            </a:extLst>
          </p:cNvPr>
          <p:cNvSpPr/>
          <p:nvPr/>
        </p:nvSpPr>
        <p:spPr>
          <a:xfrm>
            <a:off x="6515724" y="1094282"/>
            <a:ext cx="4881798" cy="1015663"/>
          </a:xfrm>
          <a:prstGeom prst="rect">
            <a:avLst/>
          </a:prstGeom>
        </p:spPr>
        <p:txBody>
          <a:bodyPr wrap="square">
            <a:spAutoFit/>
          </a:bodyPr>
          <a:lstStyle/>
          <a:p>
            <a:r>
              <a:rPr lang="en-US" sz="2000"/>
              <a:t>Faculty are encouraged to raise concerns about biases against women and gender minorities, even if those biases are subtle</a:t>
            </a:r>
          </a:p>
        </p:txBody>
      </p:sp>
      <p:pic>
        <p:nvPicPr>
          <p:cNvPr id="6" name="Picture 5">
            <a:extLst>
              <a:ext uri="{FF2B5EF4-FFF2-40B4-BE49-F238E27FC236}">
                <a16:creationId xmlns:a16="http://schemas.microsoft.com/office/drawing/2014/main" id="{E3ACD0A2-1724-2E49-82B9-A767E08159D3}"/>
              </a:ext>
            </a:extLst>
          </p:cNvPr>
          <p:cNvPicPr>
            <a:picLocks noChangeAspect="1"/>
          </p:cNvPicPr>
          <p:nvPr/>
        </p:nvPicPr>
        <p:blipFill rotWithShape="1">
          <a:blip r:embed="rId3"/>
          <a:srcRect l="1" r="2159"/>
          <a:stretch/>
        </p:blipFill>
        <p:spPr>
          <a:xfrm>
            <a:off x="1113567" y="2455397"/>
            <a:ext cx="3966120" cy="3864373"/>
          </a:xfrm>
          <a:prstGeom prst="rect">
            <a:avLst/>
          </a:prstGeom>
        </p:spPr>
      </p:pic>
      <p:pic>
        <p:nvPicPr>
          <p:cNvPr id="12" name="Picture 11">
            <a:extLst>
              <a:ext uri="{FF2B5EF4-FFF2-40B4-BE49-F238E27FC236}">
                <a16:creationId xmlns:a16="http://schemas.microsoft.com/office/drawing/2014/main" id="{27AF8972-2534-CE44-B7F3-E2F4F99BACC5}"/>
              </a:ext>
            </a:extLst>
          </p:cNvPr>
          <p:cNvPicPr>
            <a:picLocks noChangeAspect="1"/>
          </p:cNvPicPr>
          <p:nvPr/>
        </p:nvPicPr>
        <p:blipFill>
          <a:blip r:embed="rId4"/>
          <a:stretch>
            <a:fillRect/>
          </a:stretch>
        </p:blipFill>
        <p:spPr>
          <a:xfrm>
            <a:off x="6953458" y="2484642"/>
            <a:ext cx="4006330" cy="3911692"/>
          </a:xfrm>
          <a:prstGeom prst="rect">
            <a:avLst/>
          </a:prstGeom>
        </p:spPr>
      </p:pic>
      <p:sp>
        <p:nvSpPr>
          <p:cNvPr id="13" name="Frame 12">
            <a:extLst>
              <a:ext uri="{FF2B5EF4-FFF2-40B4-BE49-F238E27FC236}">
                <a16:creationId xmlns:a16="http://schemas.microsoft.com/office/drawing/2014/main" id="{72A2EAE7-BA85-3F4C-B9B2-97F846ED088D}"/>
              </a:ext>
            </a:extLst>
          </p:cNvPr>
          <p:cNvSpPr/>
          <p:nvPr/>
        </p:nvSpPr>
        <p:spPr bwMode="auto">
          <a:xfrm>
            <a:off x="137410" y="944341"/>
            <a:ext cx="5351488" cy="1427703"/>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2" name="TextBox 1">
            <a:extLst>
              <a:ext uri="{FF2B5EF4-FFF2-40B4-BE49-F238E27FC236}">
                <a16:creationId xmlns:a16="http://schemas.microsoft.com/office/drawing/2014/main" id="{AD023344-A3E7-4FE0-B706-0714D9EA0733}"/>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369788555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Freedom from Gender Bias</a:t>
            </a:r>
          </a:p>
        </p:txBody>
      </p:sp>
      <p:sp>
        <p:nvSpPr>
          <p:cNvPr id="5" name="Rectangle 4">
            <a:extLst>
              <a:ext uri="{FF2B5EF4-FFF2-40B4-BE49-F238E27FC236}">
                <a16:creationId xmlns:a16="http://schemas.microsoft.com/office/drawing/2014/main" id="{4ADB1E73-5A32-0A41-A962-09EAF2C7BE23}"/>
              </a:ext>
            </a:extLst>
          </p:cNvPr>
          <p:cNvSpPr/>
          <p:nvPr/>
        </p:nvSpPr>
        <p:spPr>
          <a:xfrm>
            <a:off x="584616" y="1065983"/>
            <a:ext cx="4586991" cy="1015663"/>
          </a:xfrm>
          <a:prstGeom prst="rect">
            <a:avLst/>
          </a:prstGeom>
        </p:spPr>
        <p:txBody>
          <a:bodyPr wrap="square">
            <a:spAutoFit/>
          </a:bodyPr>
          <a:lstStyle/>
          <a:p>
            <a:r>
              <a:rPr lang="en-US" sz="2000">
                <a:solidFill>
                  <a:srgbClr val="000000"/>
                </a:solidFill>
              </a:rPr>
              <a:t>When faculty raise concerns about gender issues, they are seen as "whiners"</a:t>
            </a:r>
          </a:p>
        </p:txBody>
      </p:sp>
      <p:sp>
        <p:nvSpPr>
          <p:cNvPr id="9" name="Frame 8">
            <a:extLst>
              <a:ext uri="{FF2B5EF4-FFF2-40B4-BE49-F238E27FC236}">
                <a16:creationId xmlns:a16="http://schemas.microsoft.com/office/drawing/2014/main" id="{2A5FA7C3-E0CA-AD42-B3C3-0EB7840A0A2D}"/>
              </a:ext>
            </a:extLst>
          </p:cNvPr>
          <p:cNvSpPr/>
          <p:nvPr/>
        </p:nvSpPr>
        <p:spPr bwMode="auto">
          <a:xfrm>
            <a:off x="6870806" y="928567"/>
            <a:ext cx="5113830" cy="1193984"/>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4" name="Rectangle 3">
            <a:extLst>
              <a:ext uri="{FF2B5EF4-FFF2-40B4-BE49-F238E27FC236}">
                <a16:creationId xmlns:a16="http://schemas.microsoft.com/office/drawing/2014/main" id="{2268E46D-68F8-6240-8316-00979A8D171C}"/>
              </a:ext>
            </a:extLst>
          </p:cNvPr>
          <p:cNvSpPr/>
          <p:nvPr/>
        </p:nvSpPr>
        <p:spPr>
          <a:xfrm>
            <a:off x="7042880" y="1003638"/>
            <a:ext cx="5066675" cy="1015663"/>
          </a:xfrm>
          <a:prstGeom prst="rect">
            <a:avLst/>
          </a:prstGeom>
        </p:spPr>
        <p:txBody>
          <a:bodyPr wrap="square">
            <a:spAutoFit/>
          </a:bodyPr>
          <a:lstStyle/>
          <a:p>
            <a:r>
              <a:rPr lang="en-US" sz="2000"/>
              <a:t>Concerns about gender bias and harassment are handled confidentially and effectively</a:t>
            </a:r>
          </a:p>
        </p:txBody>
      </p:sp>
      <p:pic>
        <p:nvPicPr>
          <p:cNvPr id="2" name="Picture 1">
            <a:extLst>
              <a:ext uri="{FF2B5EF4-FFF2-40B4-BE49-F238E27FC236}">
                <a16:creationId xmlns:a16="http://schemas.microsoft.com/office/drawing/2014/main" id="{890920D2-8707-BF4E-A47A-18B066078855}"/>
              </a:ext>
            </a:extLst>
          </p:cNvPr>
          <p:cNvPicPr>
            <a:picLocks noChangeAspect="1"/>
          </p:cNvPicPr>
          <p:nvPr/>
        </p:nvPicPr>
        <p:blipFill>
          <a:blip r:embed="rId3"/>
          <a:stretch>
            <a:fillRect/>
          </a:stretch>
        </p:blipFill>
        <p:spPr>
          <a:xfrm>
            <a:off x="902948" y="2130613"/>
            <a:ext cx="4268659" cy="4167825"/>
          </a:xfrm>
          <a:prstGeom prst="rect">
            <a:avLst/>
          </a:prstGeom>
        </p:spPr>
      </p:pic>
      <p:pic>
        <p:nvPicPr>
          <p:cNvPr id="3" name="Picture 2">
            <a:extLst>
              <a:ext uri="{FF2B5EF4-FFF2-40B4-BE49-F238E27FC236}">
                <a16:creationId xmlns:a16="http://schemas.microsoft.com/office/drawing/2014/main" id="{CF7F6EE7-8CF5-3441-96B0-8F4336432291}"/>
              </a:ext>
            </a:extLst>
          </p:cNvPr>
          <p:cNvPicPr>
            <a:picLocks noChangeAspect="1"/>
          </p:cNvPicPr>
          <p:nvPr/>
        </p:nvPicPr>
        <p:blipFill>
          <a:blip r:embed="rId4"/>
          <a:stretch>
            <a:fillRect/>
          </a:stretch>
        </p:blipFill>
        <p:spPr>
          <a:xfrm>
            <a:off x="7185599" y="2175530"/>
            <a:ext cx="4285465" cy="4167825"/>
          </a:xfrm>
          <a:prstGeom prst="rect">
            <a:avLst/>
          </a:prstGeom>
        </p:spPr>
      </p:pic>
      <p:sp>
        <p:nvSpPr>
          <p:cNvPr id="12" name="Frame 11">
            <a:extLst>
              <a:ext uri="{FF2B5EF4-FFF2-40B4-BE49-F238E27FC236}">
                <a16:creationId xmlns:a16="http://schemas.microsoft.com/office/drawing/2014/main" id="{D4B07121-3E7E-6A4E-A9B0-5E85DFDE7F50}"/>
              </a:ext>
            </a:extLst>
          </p:cNvPr>
          <p:cNvSpPr/>
          <p:nvPr/>
        </p:nvSpPr>
        <p:spPr bwMode="auto">
          <a:xfrm>
            <a:off x="367573" y="940009"/>
            <a:ext cx="5113830" cy="1193984"/>
          </a:xfrm>
          <a:prstGeom prst="frame">
            <a:avLst>
              <a:gd name="adj1" fmla="val 7924"/>
            </a:avLst>
          </a:prstGeom>
          <a:solidFill>
            <a:schemeClr val="accent1"/>
          </a:solidFill>
          <a:ln w="19050" algn="ctr">
            <a:noFill/>
            <a:miter lim="800000"/>
            <a:headEnd/>
            <a:tailEnd/>
          </a:ln>
        </p:spPr>
        <p:txBody>
          <a:bodyPr wrap="none" rtlCol="0" anchor="ctr"/>
          <a:lstStyle/>
          <a:p>
            <a:pPr algn="ctr">
              <a:lnSpc>
                <a:spcPct val="90000"/>
              </a:lnSpc>
            </a:pPr>
            <a:endParaRPr lang="en-US" sz="1600" b="1" err="1">
              <a:solidFill>
                <a:schemeClr val="bg1"/>
              </a:solidFill>
              <a:latin typeface="+mj-lt"/>
            </a:endParaRPr>
          </a:p>
        </p:txBody>
      </p:sp>
      <p:sp>
        <p:nvSpPr>
          <p:cNvPr id="6" name="TextBox 5">
            <a:extLst>
              <a:ext uri="{FF2B5EF4-FFF2-40B4-BE49-F238E27FC236}">
                <a16:creationId xmlns:a16="http://schemas.microsoft.com/office/drawing/2014/main" id="{53F01EBF-EDC0-41A9-B940-4B8A120F57EB}"/>
              </a:ext>
            </a:extLst>
          </p:cNvPr>
          <p:cNvSpPr txBox="1"/>
          <p:nvPr/>
        </p:nvSpPr>
        <p:spPr bwMode="auto">
          <a:xfrm>
            <a:off x="1124896" y="6323764"/>
            <a:ext cx="9845446" cy="923330"/>
          </a:xfrm>
          <a:prstGeom prst="rect">
            <a:avLst/>
          </a:prstGeom>
          <a:noFill/>
          <a:ln w="19050" algn="ctr">
            <a:noFill/>
            <a:miter lim="800000"/>
            <a:headEnd/>
            <a:tailEnd/>
          </a:ln>
        </p:spPr>
        <p:txBody>
          <a:bodyPr wrap="square" lIns="0" tIns="0" rIns="0" bIns="0" rtlCol="0" anchor="t">
            <a:spAutoFit/>
          </a:bodyPr>
          <a:lstStyle/>
          <a:p>
            <a:r>
              <a:rPr lang="en-US" sz="2000">
                <a:latin typeface="Arial"/>
                <a:ea typeface="ＭＳ Ｐゴシック"/>
              </a:rPr>
              <a:t>*Statements outlined with a box are significantly associated with gender, with p&lt;0.05</a:t>
            </a: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114968797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Experience of Gender Bias</a:t>
            </a:r>
          </a:p>
        </p:txBody>
      </p:sp>
      <p:sp>
        <p:nvSpPr>
          <p:cNvPr id="15" name="Slide Number Placeholder 2">
            <a:extLst>
              <a:ext uri="{FF2B5EF4-FFF2-40B4-BE49-F238E27FC236}">
                <a16:creationId xmlns:a16="http://schemas.microsoft.com/office/drawing/2014/main" id="{14863976-B8EE-8747-8153-501EA378C9C1}"/>
              </a:ext>
            </a:extLst>
          </p:cNvPr>
          <p:cNvSpPr txBox="1">
            <a:spLocks/>
          </p:cNvSpPr>
          <p:nvPr/>
        </p:nvSpPr>
        <p:spPr>
          <a:xfrm>
            <a:off x="362808" y="6453505"/>
            <a:ext cx="328081" cy="155233"/>
          </a:xfrm>
          <a:prstGeom prst="rect">
            <a:avLst/>
          </a:prstGeom>
        </p:spPr>
        <p:txBody>
          <a:bodyPr vert="horz" wrap="square" lIns="0" tIns="0" rIns="0" bIns="0" rtlCol="0" anchor="b" anchorCtr="0"/>
          <a:lstStyle>
            <a:defPPr>
              <a:defRPr lang="en-US"/>
            </a:defPPr>
            <a:lvl1pPr marL="0" algn="l" defTabSz="1219170" rtl="0" eaLnBrk="1" latinLnBrk="0" hangingPunct="1">
              <a:defRPr sz="933" i="0" kern="1200">
                <a:solidFill>
                  <a:schemeClr val="tx1"/>
                </a:solidFill>
                <a:latin typeface="Arial" pitchFamily="34" charset="0"/>
                <a:ea typeface="+mn-ea"/>
                <a:cs typeface="Arial"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933"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1219170" rtl="0" eaLnBrk="1" fontAlgn="auto" latinLnBrk="0" hangingPunct="1">
                <a:lnSpc>
                  <a:spcPct val="100000"/>
                </a:lnSpc>
                <a:spcBef>
                  <a:spcPts val="0"/>
                </a:spcBef>
                <a:spcAft>
                  <a:spcPts val="0"/>
                </a:spcAft>
                <a:buClrTx/>
                <a:buSzTx/>
                <a:buFontTx/>
                <a:buNone/>
                <a:tabLst/>
                <a:defRPr/>
              </a:pPr>
              <a:t>33</a:t>
            </a:fld>
            <a:endParaRPr kumimoji="0" lang="en-US" sz="933"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sp>
        <p:nvSpPr>
          <p:cNvPr id="21" name="Footer Placeholder 1">
            <a:extLst>
              <a:ext uri="{FF2B5EF4-FFF2-40B4-BE49-F238E27FC236}">
                <a16:creationId xmlns:a16="http://schemas.microsoft.com/office/drawing/2014/main" id="{4F0C78BC-DEEB-7B46-9010-73014EE470F3}"/>
              </a:ext>
            </a:extLst>
          </p:cNvPr>
          <p:cNvSpPr txBox="1">
            <a:spLocks/>
          </p:cNvSpPr>
          <p:nvPr/>
        </p:nvSpPr>
        <p:spPr>
          <a:xfrm>
            <a:off x="730867" y="6470129"/>
            <a:ext cx="5747876" cy="137980"/>
          </a:xfrm>
          <a:prstGeom prst="rect">
            <a:avLst/>
          </a:prstGeom>
        </p:spPr>
        <p:txBody>
          <a:bodyPr vert="horz" wrap="square" lIns="0" tIns="0" rIns="0" bIns="0" rtlCol="0" anchor="b" anchorCtr="0"/>
          <a:lstStyle>
            <a:defPPr>
              <a:defRPr lang="en-US"/>
            </a:defPPr>
            <a:lvl1pPr marL="0" algn="l" defTabSz="1219170" rtl="0" eaLnBrk="1" latinLnBrk="0" hangingPunct="1">
              <a:defRPr sz="933" i="0" kern="1200">
                <a:solidFill>
                  <a:schemeClr val="tx1"/>
                </a:solidFill>
                <a:latin typeface="Arial" pitchFamily="34" charset="0"/>
                <a:ea typeface="+mn-ea"/>
                <a:cs typeface="Arial" pitchFamily="34" charset="0"/>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srgbClr val="052049"/>
                </a:solidFill>
                <a:effectLst/>
                <a:uLnTx/>
                <a:uFillTx/>
                <a:latin typeface="Arial" pitchFamily="34" charset="0"/>
                <a:ea typeface="+mn-ea"/>
                <a:cs typeface="Arial" pitchFamily="34" charset="0"/>
              </a:rPr>
              <a:t>HDFCCC </a:t>
            </a:r>
            <a:r>
              <a:rPr kumimoji="0" lang="en-US" sz="933" b="0" i="0" u="none" strike="noStrike" kern="1200" cap="none" spc="0" normalizeH="0" baseline="0" noProof="0" err="1">
                <a:ln>
                  <a:noFill/>
                </a:ln>
                <a:solidFill>
                  <a:srgbClr val="052049"/>
                </a:solidFill>
                <a:effectLst/>
                <a:uLnTx/>
                <a:uFillTx/>
                <a:latin typeface="Arial" pitchFamily="34" charset="0"/>
                <a:ea typeface="+mn-ea"/>
                <a:cs typeface="Arial" pitchFamily="34" charset="0"/>
              </a:rPr>
              <a:t>Gende</a:t>
            </a:r>
            <a:r>
              <a:rPr lang="en-US">
                <a:solidFill>
                  <a:srgbClr val="052049"/>
                </a:solidFill>
              </a:rPr>
              <a:t>r Equity Survey Results</a:t>
            </a:r>
            <a:endParaRPr kumimoji="0" lang="en-US" sz="933" b="0" i="0" u="none" strike="noStrike" kern="1200" cap="none" spc="0" normalizeH="0" baseline="0" noProof="0">
              <a:ln>
                <a:noFill/>
              </a:ln>
              <a:solidFill>
                <a:srgbClr val="052049"/>
              </a:solidFill>
              <a:effectLst/>
              <a:uLnTx/>
              <a:uFillTx/>
              <a:latin typeface="Arial" pitchFamily="34" charset="0"/>
              <a:ea typeface="+mn-ea"/>
              <a:cs typeface="Arial" pitchFamily="34" charset="0"/>
            </a:endParaRPr>
          </a:p>
        </p:txBody>
      </p:sp>
      <p:pic>
        <p:nvPicPr>
          <p:cNvPr id="2" name="Picture 1">
            <a:extLst>
              <a:ext uri="{FF2B5EF4-FFF2-40B4-BE49-F238E27FC236}">
                <a16:creationId xmlns:a16="http://schemas.microsoft.com/office/drawing/2014/main" id="{C25876E8-4D31-A24D-AD8D-FCBA062BD2B5}"/>
              </a:ext>
            </a:extLst>
          </p:cNvPr>
          <p:cNvPicPr>
            <a:picLocks noChangeAspect="1"/>
          </p:cNvPicPr>
          <p:nvPr/>
        </p:nvPicPr>
        <p:blipFill>
          <a:blip r:embed="rId3"/>
          <a:stretch>
            <a:fillRect/>
          </a:stretch>
        </p:blipFill>
        <p:spPr>
          <a:xfrm>
            <a:off x="362808" y="1407498"/>
            <a:ext cx="4433758" cy="4433758"/>
          </a:xfrm>
          <a:prstGeom prst="rect">
            <a:avLst/>
          </a:prstGeom>
        </p:spPr>
      </p:pic>
      <p:sp>
        <p:nvSpPr>
          <p:cNvPr id="9" name="TextBox 8">
            <a:extLst>
              <a:ext uri="{FF2B5EF4-FFF2-40B4-BE49-F238E27FC236}">
                <a16:creationId xmlns:a16="http://schemas.microsoft.com/office/drawing/2014/main" id="{AE66C54F-6334-8D42-8079-24C778A93279}"/>
              </a:ext>
            </a:extLst>
          </p:cNvPr>
          <p:cNvSpPr txBox="1"/>
          <p:nvPr/>
        </p:nvSpPr>
        <p:spPr bwMode="auto">
          <a:xfrm>
            <a:off x="6335843" y="269121"/>
            <a:ext cx="5446426" cy="6771084"/>
          </a:xfrm>
          <a:prstGeom prst="rect">
            <a:avLst/>
          </a:prstGeom>
          <a:noFill/>
          <a:ln w="19050" algn="ctr">
            <a:noFill/>
            <a:miter lim="800000"/>
            <a:headEnd/>
            <a:tailEnd/>
          </a:ln>
        </p:spPr>
        <p:txBody>
          <a:bodyPr wrap="square" lIns="0" tIns="0" rIns="0" bIns="0" rtlCol="0" anchor="t">
            <a:spAutoFit/>
          </a:bodyPr>
          <a:lstStyle/>
          <a:p>
            <a:pPr marL="342900" indent="-342900">
              <a:buFont typeface="Arial" panose="020B0604020202020204" pitchFamily="34" charset="0"/>
              <a:buChar char="•"/>
            </a:pPr>
            <a:r>
              <a:rPr lang="en-US" sz="2000"/>
              <a:t>Gender bias included inappropriate behavior from colleagues and/or patients, including lack of respect, comments made about gender or time spent on family leave, disparities in compensation, hiring track, and research credit</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latin typeface="Arial"/>
                <a:ea typeface="ＭＳ Ｐゴシック"/>
              </a:rPr>
              <a:t>Many respondents did not report the incident(s):</a:t>
            </a:r>
            <a:endParaRPr lang="en-US" sz="2000"/>
          </a:p>
          <a:p>
            <a:pPr marL="800100" lvl="1" indent="-342900">
              <a:buFont typeface="Arial" panose="020B0604020202020204" pitchFamily="34" charset="0"/>
              <a:buChar char="•"/>
            </a:pPr>
            <a:r>
              <a:rPr lang="en-US" sz="2000"/>
              <a:t>Worry about negative consequences to their career and/or reputation </a:t>
            </a:r>
          </a:p>
          <a:p>
            <a:pPr marL="800100" lvl="1" indent="-342900">
              <a:buFont typeface="Arial" panose="020B0604020202020204" pitchFamily="34" charset="0"/>
              <a:buChar char="•"/>
            </a:pPr>
            <a:r>
              <a:rPr lang="en-US" sz="2000"/>
              <a:t>Lack of proof or that the bias was subtle </a:t>
            </a:r>
          </a:p>
          <a:p>
            <a:pPr marL="800100" lvl="1" indent="-342900">
              <a:buFont typeface="Arial" panose="020B0604020202020204" pitchFamily="34" charset="0"/>
              <a:buChar char="•"/>
            </a:pPr>
            <a:r>
              <a:rPr lang="en-US" sz="2000"/>
              <a:t>Lack of resources to support them </a:t>
            </a:r>
          </a:p>
          <a:p>
            <a:pPr marL="800100" lvl="1"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latin typeface="Arial"/>
                <a:ea typeface="ＭＳ Ｐゴシック"/>
              </a:rPr>
              <a:t>Negative effects of the incident(s):</a:t>
            </a:r>
            <a:endParaRPr lang="en-US" sz="2000"/>
          </a:p>
          <a:p>
            <a:pPr marL="800100" lvl="1" indent="-342900">
              <a:buFont typeface="Arial" panose="020B0604020202020204" pitchFamily="34" charset="0"/>
              <a:buChar char="•"/>
            </a:pPr>
            <a:r>
              <a:rPr lang="en-US" sz="2000">
                <a:latin typeface="Arial"/>
                <a:ea typeface="ＭＳ Ｐゴシック"/>
              </a:rPr>
              <a:t>Sense of hopelessness, stress and frustration</a:t>
            </a:r>
          </a:p>
          <a:p>
            <a:pPr marL="800100" lvl="1" indent="-342900">
              <a:buFont typeface="Arial" panose="020B0604020202020204" pitchFamily="34" charset="0"/>
              <a:buChar char="•"/>
            </a:pPr>
            <a:r>
              <a:rPr lang="en-US" sz="2000">
                <a:latin typeface="Arial"/>
                <a:ea typeface="ＭＳ Ｐゴシック"/>
              </a:rPr>
              <a:t>Lack of confidence </a:t>
            </a:r>
            <a:endParaRPr lang="en-US" sz="2000"/>
          </a:p>
          <a:p>
            <a:pPr marL="800100" lvl="1" indent="-342900">
              <a:buFont typeface="Arial" panose="020B0604020202020204" pitchFamily="34" charset="0"/>
              <a:buChar char="•"/>
            </a:pPr>
            <a:r>
              <a:rPr lang="en-US" sz="2000">
                <a:latin typeface="Arial"/>
                <a:ea typeface="ＭＳ Ｐゴシック"/>
              </a:rPr>
              <a:t>Lost productivity</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298925031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102107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Key survey findings</a:t>
            </a:r>
          </a:p>
        </p:txBody>
      </p:sp>
      <p:sp>
        <p:nvSpPr>
          <p:cNvPr id="10" name="TextBox 9">
            <a:extLst>
              <a:ext uri="{FF2B5EF4-FFF2-40B4-BE49-F238E27FC236}">
                <a16:creationId xmlns:a16="http://schemas.microsoft.com/office/drawing/2014/main" id="{1AB3E365-6204-C24F-A43F-0637856166AA}"/>
              </a:ext>
            </a:extLst>
          </p:cNvPr>
          <p:cNvSpPr txBox="1"/>
          <p:nvPr/>
        </p:nvSpPr>
        <p:spPr bwMode="auto">
          <a:xfrm>
            <a:off x="362808" y="1355090"/>
            <a:ext cx="10556788" cy="5863144"/>
          </a:xfrm>
          <a:prstGeom prst="rect">
            <a:avLst/>
          </a:prstGeom>
          <a:noFill/>
          <a:ln w="19050" algn="ctr">
            <a:noFill/>
            <a:miter lim="800000"/>
            <a:headEnd/>
            <a:tailEnd/>
          </a:ln>
        </p:spPr>
        <p:txBody>
          <a:bodyPr wrap="square" lIns="0" tIns="0" rIns="0" bIns="0" rtlCol="0" anchor="t">
            <a:spAutoFit/>
          </a:bodyPr>
          <a:lstStyle/>
          <a:p>
            <a:pPr marL="285750" indent="-285750">
              <a:lnSpc>
                <a:spcPct val="150000"/>
              </a:lnSpc>
              <a:buFont typeface="Arial" panose="020B0604020202020204" pitchFamily="34" charset="0"/>
              <a:buChar char="•"/>
            </a:pPr>
            <a:r>
              <a:rPr lang="en-US" sz="2000">
                <a:latin typeface="Arial"/>
                <a:ea typeface="ＭＳ Ｐゴシック"/>
              </a:rPr>
              <a:t>Burnout is high in women and in those with caregiving responsibilities</a:t>
            </a:r>
          </a:p>
          <a:p>
            <a:pPr marL="285750" indent="-285750">
              <a:lnSpc>
                <a:spcPct val="150000"/>
              </a:lnSpc>
              <a:buFont typeface="Arial" panose="020B0604020202020204" pitchFamily="34" charset="0"/>
              <a:buChar char="•"/>
            </a:pPr>
            <a:r>
              <a:rPr lang="en-US" sz="2000">
                <a:latin typeface="Arial"/>
                <a:ea typeface="ＭＳ Ｐゴシック"/>
                <a:cs typeface="Arial"/>
              </a:rPr>
              <a:t>Key themes in each domain: </a:t>
            </a:r>
            <a:endParaRPr lang="en-US"/>
          </a:p>
          <a:p>
            <a:endParaRPr lang="en-US" sz="2000" b="1">
              <a:latin typeface="Arial"/>
              <a:ea typeface="ＭＳ Ｐゴシック"/>
              <a:cs typeface="Arial"/>
            </a:endParaRPr>
          </a:p>
          <a:p>
            <a:pPr marL="800100" lvl="1" indent="-342900">
              <a:buFont typeface="Arial"/>
              <a:buChar char="•"/>
            </a:pPr>
            <a:r>
              <a:rPr lang="en-US" sz="2000" b="1">
                <a:latin typeface="Arial"/>
                <a:ea typeface="ＭＳ Ｐゴシック"/>
                <a:cs typeface="Arial"/>
              </a:rPr>
              <a:t>(1) Freedom from Bias: </a:t>
            </a:r>
            <a:r>
              <a:rPr lang="en-US" sz="2000">
                <a:latin typeface="Arial"/>
                <a:ea typeface="ＭＳ Ｐゴシック"/>
                <a:cs typeface="Arial"/>
              </a:rPr>
              <a:t>60% of women have experienced gender bias or harassment at work, and very few reported. </a:t>
            </a:r>
            <a:endParaRPr lang="en-US"/>
          </a:p>
          <a:p>
            <a:pPr marL="800100" lvl="1" indent="-342900">
              <a:buFont typeface="Arial"/>
              <a:buChar char="•"/>
            </a:pPr>
            <a:endParaRPr lang="en-US" sz="2000">
              <a:latin typeface="Arial"/>
              <a:ea typeface="ＭＳ Ｐゴシック"/>
              <a:cs typeface="Arial"/>
            </a:endParaRPr>
          </a:p>
          <a:p>
            <a:pPr marL="800100" lvl="1" indent="-342900">
              <a:buFont typeface="Arial"/>
              <a:buChar char="•"/>
            </a:pPr>
            <a:r>
              <a:rPr lang="en-US" sz="2000" b="1">
                <a:latin typeface="Arial"/>
                <a:ea typeface="ＭＳ Ｐゴシック"/>
                <a:cs typeface="Arial"/>
              </a:rPr>
              <a:t>(2) Work-life balance: </a:t>
            </a:r>
            <a:r>
              <a:rPr lang="en-US" sz="2000">
                <a:latin typeface="Arial"/>
                <a:ea typeface="ＭＳ Ｐゴシック"/>
                <a:cs typeface="Arial"/>
              </a:rPr>
              <a:t>An institutional culture over-work was not associated with gender</a:t>
            </a:r>
            <a:endParaRPr lang="en-US"/>
          </a:p>
          <a:p>
            <a:pPr marL="800100" lvl="1" indent="-342900">
              <a:buFont typeface="Arial"/>
              <a:buChar char="•"/>
            </a:pPr>
            <a:endParaRPr lang="en-US" sz="2000">
              <a:latin typeface="Arial"/>
              <a:ea typeface="ＭＳ Ｐゴシック"/>
              <a:cs typeface="Arial"/>
            </a:endParaRPr>
          </a:p>
          <a:p>
            <a:pPr marL="800100" lvl="1" indent="-342900">
              <a:buFont typeface="Arial"/>
              <a:buChar char="•"/>
            </a:pPr>
            <a:r>
              <a:rPr lang="en-US" sz="2000" b="1">
                <a:latin typeface="Arial"/>
                <a:ea typeface="ＭＳ Ｐゴシック"/>
                <a:cs typeface="Arial"/>
              </a:rPr>
              <a:t>(3) Equal access to opportunities: </a:t>
            </a:r>
            <a:r>
              <a:rPr lang="en-US" sz="2000">
                <a:latin typeface="Arial"/>
                <a:ea typeface="ＭＳ Ｐゴシック"/>
                <a:cs typeface="Arial"/>
              </a:rPr>
              <a:t>Significant differences in availability of career development and leadership opportunities were associated with gender.</a:t>
            </a:r>
            <a:endParaRPr lang="en-US"/>
          </a:p>
          <a:p>
            <a:pPr marL="800100" lvl="1" indent="-342900">
              <a:buFont typeface="Arial"/>
              <a:buChar char="•"/>
            </a:pPr>
            <a:endParaRPr lang="en-US" sz="2000">
              <a:latin typeface="Arial"/>
              <a:ea typeface="ＭＳ Ｐゴシック"/>
              <a:cs typeface="Arial"/>
            </a:endParaRPr>
          </a:p>
          <a:p>
            <a:pPr marL="800100" lvl="1" indent="-342900">
              <a:buFont typeface="Arial"/>
              <a:buChar char="•"/>
            </a:pPr>
            <a:r>
              <a:rPr lang="en-US" sz="2000" b="1">
                <a:latin typeface="Arial"/>
                <a:ea typeface="ＭＳ Ｐゴシック"/>
                <a:cs typeface="Arial"/>
              </a:rPr>
              <a:t>(4) Leader support: </a:t>
            </a:r>
            <a:r>
              <a:rPr lang="en-US" sz="2000">
                <a:latin typeface="Arial"/>
                <a:ea typeface="ＭＳ Ｐゴシック"/>
                <a:cs typeface="Arial"/>
              </a:rPr>
              <a:t>Women are more likely to be perceived as “whiners” in raising issues related to gender bias </a:t>
            </a:r>
            <a:endParaRPr lang="en-US"/>
          </a:p>
          <a:p>
            <a:pPr marL="285750" indent="-285750">
              <a:lnSpc>
                <a:spcPct val="150000"/>
              </a:lnSpc>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5058054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102107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Solutions/policies suggested by respondents </a:t>
            </a:r>
          </a:p>
        </p:txBody>
      </p:sp>
      <p:sp>
        <p:nvSpPr>
          <p:cNvPr id="10" name="TextBox 9">
            <a:extLst>
              <a:ext uri="{FF2B5EF4-FFF2-40B4-BE49-F238E27FC236}">
                <a16:creationId xmlns:a16="http://schemas.microsoft.com/office/drawing/2014/main" id="{1AB3E365-6204-C24F-A43F-0637856166AA}"/>
              </a:ext>
            </a:extLst>
          </p:cNvPr>
          <p:cNvSpPr txBox="1"/>
          <p:nvPr/>
        </p:nvSpPr>
        <p:spPr bwMode="auto">
          <a:xfrm>
            <a:off x="362808" y="1355090"/>
            <a:ext cx="10556788" cy="2769989"/>
          </a:xfrm>
          <a:prstGeom prst="rect">
            <a:avLst/>
          </a:prstGeom>
          <a:noFill/>
          <a:ln w="19050" algn="ctr">
            <a:noFill/>
            <a:miter lim="800000"/>
            <a:headEnd/>
            <a:tailEnd/>
          </a:ln>
        </p:spPr>
        <p:txBody>
          <a:bodyPr wrap="square" lIns="0" tIns="0" rIns="0" bIns="0" rtlCol="0">
            <a:spAutoFit/>
          </a:bodyPr>
          <a:lstStyle/>
          <a:p>
            <a:pPr marL="342900" indent="-342900">
              <a:buFont typeface="Arial" panose="020B0604020202020204" pitchFamily="34" charset="0"/>
              <a:buChar char="•"/>
            </a:pPr>
            <a:r>
              <a:rPr lang="en-US" sz="2000"/>
              <a:t>Respondents were invited to provide write-in responses regarding what policies or directives they think the institution’s leadership should implement to address gender bias</a:t>
            </a:r>
          </a:p>
          <a:p>
            <a:pPr marL="342900" indent="-342900">
              <a:buFont typeface="Arial" panose="020B0604020202020204" pitchFamily="34" charset="0"/>
              <a:buChar char="•"/>
            </a:pPr>
            <a:endParaRPr lang="en-US" sz="2000"/>
          </a:p>
          <a:p>
            <a:pPr marL="800100" lvl="1" indent="-342900">
              <a:buFont typeface="Arial" panose="020B0604020202020204" pitchFamily="34" charset="0"/>
              <a:buChar char="•"/>
            </a:pPr>
            <a:r>
              <a:rPr lang="en-US" sz="2000"/>
              <a:t>Provide some form of institutional support including training, increased leadership roles for women, and childcare subsidies</a:t>
            </a:r>
          </a:p>
          <a:p>
            <a:pPr marL="800100" lvl="1" indent="-342900">
              <a:buFont typeface="Arial" panose="020B0604020202020204" pitchFamily="34" charset="0"/>
              <a:buChar char="•"/>
            </a:pPr>
            <a:r>
              <a:rPr lang="en-US" sz="2000"/>
              <a:t>Institutional transparency including processes, expectations, and distribution of resources </a:t>
            </a:r>
          </a:p>
          <a:p>
            <a:pPr marL="800100" lvl="1" indent="-342900">
              <a:buFont typeface="Arial" panose="020B0604020202020204" pitchFamily="34" charset="0"/>
              <a:buChar char="•"/>
            </a:pPr>
            <a:r>
              <a:rPr lang="en-US" sz="2000"/>
              <a:t>Promotion of </a:t>
            </a:r>
            <a:r>
              <a:rPr lang="en-US" sz="2000" err="1"/>
              <a:t>allyship</a:t>
            </a:r>
            <a:endParaRPr lang="en-US" sz="2000"/>
          </a:p>
          <a:p>
            <a:pPr marL="800100" lvl="1" indent="-342900">
              <a:buFont typeface="Arial" panose="020B0604020202020204" pitchFamily="34" charset="0"/>
              <a:buChar char="•"/>
            </a:pPr>
            <a:endParaRPr lang="en-US" sz="2000"/>
          </a:p>
        </p:txBody>
      </p:sp>
    </p:spTree>
    <p:extLst>
      <p:ext uri="{BB962C8B-B14F-4D97-AF65-F5344CB8AC3E}">
        <p14:creationId xmlns:p14="http://schemas.microsoft.com/office/powerpoint/2010/main" val="24625185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0" y="241629"/>
            <a:ext cx="102107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Potential Opportunities &amp; Next Steps </a:t>
            </a:r>
          </a:p>
        </p:txBody>
      </p:sp>
      <p:sp>
        <p:nvSpPr>
          <p:cNvPr id="10" name="TextBox 9">
            <a:extLst>
              <a:ext uri="{FF2B5EF4-FFF2-40B4-BE49-F238E27FC236}">
                <a16:creationId xmlns:a16="http://schemas.microsoft.com/office/drawing/2014/main" id="{1AB3E365-6204-C24F-A43F-0637856166AA}"/>
              </a:ext>
            </a:extLst>
          </p:cNvPr>
          <p:cNvSpPr txBox="1"/>
          <p:nvPr/>
        </p:nvSpPr>
        <p:spPr bwMode="auto">
          <a:xfrm>
            <a:off x="604780" y="1067861"/>
            <a:ext cx="10556788" cy="5293757"/>
          </a:xfrm>
          <a:prstGeom prst="rect">
            <a:avLst/>
          </a:prstGeom>
          <a:noFill/>
          <a:ln w="19050" algn="ctr">
            <a:noFill/>
            <a:miter lim="800000"/>
            <a:headEnd/>
            <a:tailEnd/>
          </a:ln>
        </p:spPr>
        <p:txBody>
          <a:bodyPr wrap="square" lIns="0" tIns="0" rIns="0" bIns="0" rtlCol="0" anchor="t">
            <a:spAutoFit/>
          </a:bodyPr>
          <a:lstStyle/>
          <a:p>
            <a:r>
              <a:rPr lang="en-US" sz="2400" b="1"/>
              <a:t>1. Freedom from gender bias  </a:t>
            </a:r>
          </a:p>
          <a:p>
            <a:pPr marL="742950" lvl="1" indent="-285750">
              <a:buFont typeface="Arial" panose="020B0604020202020204" pitchFamily="34" charset="0"/>
              <a:buChar char="•"/>
            </a:pPr>
            <a:r>
              <a:rPr lang="en-US" sz="2400"/>
              <a:t>Compile reporting resources on website </a:t>
            </a:r>
          </a:p>
          <a:p>
            <a:pPr marL="742950" lvl="1" indent="-285750">
              <a:buFont typeface="Arial" panose="020B0604020202020204" pitchFamily="34" charset="0"/>
              <a:buChar char="•"/>
            </a:pPr>
            <a:r>
              <a:rPr lang="en-US" sz="2400"/>
              <a:t>There is an institutional need for mechanisms for </a:t>
            </a:r>
            <a:r>
              <a:rPr lang="en-US" sz="2400" b="1"/>
              <a:t>anonymous</a:t>
            </a:r>
            <a:r>
              <a:rPr lang="en-US" sz="2400"/>
              <a:t> feedback </a:t>
            </a:r>
          </a:p>
          <a:p>
            <a:pPr lvl="2"/>
            <a:endParaRPr lang="en-US" sz="2400"/>
          </a:p>
          <a:p>
            <a:r>
              <a:rPr lang="en-US" sz="2400" b="1"/>
              <a:t>2. Support for work life balance  </a:t>
            </a:r>
          </a:p>
          <a:p>
            <a:pPr marL="742950" lvl="1" indent="-285750">
              <a:buFont typeface="Arial" panose="020B0604020202020204" pitchFamily="34" charset="0"/>
              <a:buChar char="•"/>
            </a:pPr>
            <a:r>
              <a:rPr lang="en-US" sz="2400"/>
              <a:t>Programs that support faculty during periods of leave </a:t>
            </a:r>
          </a:p>
          <a:p>
            <a:pPr marL="1200150" lvl="2" indent="-285750">
              <a:buFont typeface="Arial" panose="020B0604020202020204" pitchFamily="34" charset="0"/>
              <a:buChar char="•"/>
            </a:pPr>
            <a:r>
              <a:rPr lang="en-US" sz="2400">
                <a:latin typeface="Arial"/>
                <a:ea typeface="ＭＳ Ｐゴシック"/>
              </a:rPr>
              <a:t>Hem/</a:t>
            </a:r>
            <a:r>
              <a:rPr lang="en-US" sz="2400" err="1">
                <a:latin typeface="Arial"/>
                <a:ea typeface="ＭＳ Ｐゴシック"/>
              </a:rPr>
              <a:t>Onc</a:t>
            </a:r>
            <a:r>
              <a:rPr lang="en-US" sz="2400">
                <a:latin typeface="Arial"/>
                <a:ea typeface="ＭＳ Ｐゴシック"/>
              </a:rPr>
              <a:t> program to provide research support for fellows on maternity leave</a:t>
            </a:r>
            <a:endParaRPr lang="en-US" sz="2400"/>
          </a:p>
          <a:p>
            <a:pPr marL="1200150" lvl="2" indent="-285750">
              <a:buFont typeface="Arial" panose="020B0604020202020204" pitchFamily="34" charset="0"/>
              <a:buChar char="•"/>
            </a:pPr>
            <a:r>
              <a:rPr lang="en-US" sz="2400"/>
              <a:t>Family Support Award (part of RAP program)</a:t>
            </a:r>
          </a:p>
          <a:p>
            <a:pPr marL="742950" lvl="1" indent="-285750">
              <a:buFont typeface="Arial" panose="020B0604020202020204" pitchFamily="34" charset="0"/>
              <a:buChar char="•"/>
            </a:pPr>
            <a:r>
              <a:rPr lang="en-US" sz="2400"/>
              <a:t>Policies around timing of meetings</a:t>
            </a:r>
          </a:p>
          <a:p>
            <a:pPr marL="742950" lvl="1" indent="-285750">
              <a:buFont typeface="Arial" panose="020B0604020202020204" pitchFamily="34" charset="0"/>
              <a:buChar char="•"/>
            </a:pPr>
            <a:r>
              <a:rPr lang="en-US" sz="2400">
                <a:latin typeface="Arial"/>
                <a:ea typeface="ＭＳ Ｐゴシック"/>
              </a:rPr>
              <a:t>Policies for scheduling clinical coverage during family leave</a:t>
            </a:r>
            <a:endParaRPr lang="en-US" sz="2400"/>
          </a:p>
          <a:p>
            <a:pPr marL="742950" lvl="1" indent="-285750">
              <a:buFont typeface="Arial" panose="020B0604020202020204" pitchFamily="34" charset="0"/>
              <a:buChar char="•"/>
            </a:pPr>
            <a:r>
              <a:rPr lang="en-US" sz="2400">
                <a:latin typeface="Arial"/>
                <a:ea typeface="ＭＳ Ｐゴシック"/>
              </a:rPr>
              <a:t>Support for work-work balance (e.g., administrative support) </a:t>
            </a:r>
          </a:p>
          <a:p>
            <a:pPr lvl="1"/>
            <a:endParaRPr lang="en-US"/>
          </a:p>
          <a:p>
            <a:pPr lvl="2"/>
            <a:endParaRPr lang="en-US"/>
          </a:p>
          <a:p>
            <a:pPr marL="800100" lvl="1" indent="-342900">
              <a:buFont typeface="Arial" panose="020B0604020202020204" pitchFamily="34" charset="0"/>
              <a:buChar char="•"/>
            </a:pPr>
            <a:endParaRPr lang="en-US" sz="2000"/>
          </a:p>
        </p:txBody>
      </p:sp>
    </p:spTree>
    <p:extLst>
      <p:ext uri="{BB962C8B-B14F-4D97-AF65-F5344CB8AC3E}">
        <p14:creationId xmlns:p14="http://schemas.microsoft.com/office/powerpoint/2010/main" val="424206756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102107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Potential Opportunities &amp; Next steps</a:t>
            </a:r>
          </a:p>
        </p:txBody>
      </p:sp>
      <p:sp>
        <p:nvSpPr>
          <p:cNvPr id="10" name="TextBox 9">
            <a:extLst>
              <a:ext uri="{FF2B5EF4-FFF2-40B4-BE49-F238E27FC236}">
                <a16:creationId xmlns:a16="http://schemas.microsoft.com/office/drawing/2014/main" id="{1AB3E365-6204-C24F-A43F-0637856166AA}"/>
              </a:ext>
            </a:extLst>
          </p:cNvPr>
          <p:cNvSpPr txBox="1"/>
          <p:nvPr/>
        </p:nvSpPr>
        <p:spPr bwMode="auto">
          <a:xfrm>
            <a:off x="604780" y="1472596"/>
            <a:ext cx="10556788" cy="4308872"/>
          </a:xfrm>
          <a:prstGeom prst="rect">
            <a:avLst/>
          </a:prstGeom>
          <a:noFill/>
          <a:ln w="19050" algn="ctr">
            <a:noFill/>
            <a:miter lim="800000"/>
            <a:headEnd/>
            <a:tailEnd/>
          </a:ln>
        </p:spPr>
        <p:txBody>
          <a:bodyPr wrap="square" lIns="0" tIns="0" rIns="0" bIns="0" rtlCol="0" anchor="t">
            <a:spAutoFit/>
          </a:bodyPr>
          <a:lstStyle/>
          <a:p>
            <a:r>
              <a:rPr lang="en-US" b="1"/>
              <a:t>3. </a:t>
            </a:r>
            <a:r>
              <a:rPr lang="en-US" sz="2000" b="1"/>
              <a:t>Equal access to Opportunities</a:t>
            </a:r>
          </a:p>
          <a:p>
            <a:pPr marL="742950" lvl="1" indent="-285750">
              <a:buFont typeface="Arial" panose="020B0604020202020204" pitchFamily="34" charset="0"/>
              <a:buChar char="•"/>
            </a:pPr>
            <a:r>
              <a:rPr lang="en-US" sz="2000">
                <a:latin typeface="Arial"/>
                <a:ea typeface="ＭＳ Ｐゴシック"/>
              </a:rPr>
              <a:t>Advocacy for leadership development opportunity to retain/advance female faculty</a:t>
            </a:r>
            <a:endParaRPr lang="en-US" sz="2000"/>
          </a:p>
          <a:p>
            <a:pPr marL="1200150" lvl="2" indent="-285750">
              <a:buFont typeface="Arial" panose="020B0604020202020204" pitchFamily="34" charset="0"/>
              <a:buChar char="•"/>
            </a:pPr>
            <a:r>
              <a:rPr lang="en-US" sz="2000"/>
              <a:t>Development of a women’s leadership program </a:t>
            </a:r>
          </a:p>
          <a:p>
            <a:pPr marL="1200150" lvl="2" indent="-285750">
              <a:buFont typeface="Arial" panose="020B0604020202020204" pitchFamily="34" charset="0"/>
              <a:buChar char="•"/>
            </a:pPr>
            <a:r>
              <a:rPr lang="en-US" sz="2000"/>
              <a:t>LEAP Early Career Faculty Mentoring Program</a:t>
            </a:r>
          </a:p>
          <a:p>
            <a:pPr marL="1200150" lvl="2" indent="-285750">
              <a:buFont typeface="Arial" panose="020B0604020202020204" pitchFamily="34" charset="0"/>
              <a:buChar char="•"/>
            </a:pPr>
            <a:r>
              <a:rPr lang="en-US" sz="2000"/>
              <a:t>Sponsorship opportunities </a:t>
            </a:r>
          </a:p>
          <a:p>
            <a:pPr marL="1200150" lvl="2" indent="-285750">
              <a:buFont typeface="Arial" panose="020B0604020202020204" pitchFamily="34" charset="0"/>
              <a:buChar char="•"/>
            </a:pPr>
            <a:r>
              <a:rPr lang="en-US" sz="2000"/>
              <a:t>Coaching programs</a:t>
            </a:r>
          </a:p>
          <a:p>
            <a:pPr marL="742950" lvl="1" indent="-285750">
              <a:buFont typeface="Arial" panose="020B0604020202020204" pitchFamily="34" charset="0"/>
              <a:buChar char="•"/>
            </a:pPr>
            <a:r>
              <a:rPr lang="en-US" sz="2000">
                <a:latin typeface="Arial"/>
                <a:ea typeface="ＭＳ Ｐゴシック"/>
              </a:rPr>
              <a:t>Develop mechanisms to ensure that appointments to leadership roles are equitable</a:t>
            </a:r>
          </a:p>
          <a:p>
            <a:pPr marL="742950" lvl="1" indent="-285750">
              <a:buFont typeface="Arial" panose="020B0604020202020204" pitchFamily="34" charset="0"/>
              <a:buChar char="•"/>
            </a:pPr>
            <a:r>
              <a:rPr lang="en-US" sz="2000">
                <a:latin typeface="Arial"/>
                <a:ea typeface="ＭＳ Ｐゴシック"/>
                <a:cs typeface="Arial"/>
              </a:rPr>
              <a:t>Increase transparency around processes, expectations, and distribution of resources </a:t>
            </a:r>
            <a:endParaRPr lang="en-US" sz="2000">
              <a:latin typeface="Arial"/>
              <a:ea typeface="ＭＳ Ｐゴシック"/>
            </a:endParaRPr>
          </a:p>
          <a:p>
            <a:pPr marL="742950" lvl="1" indent="-285750">
              <a:buFont typeface="Arial" panose="020B0604020202020204" pitchFamily="34" charset="0"/>
              <a:buChar char="•"/>
            </a:pPr>
            <a:r>
              <a:rPr lang="en-US" sz="2000">
                <a:latin typeface="Arial"/>
                <a:ea typeface="ＭＳ Ｐゴシック"/>
              </a:rPr>
              <a:t>Provide adequate funding and support for women to accept leadership roles </a:t>
            </a:r>
            <a:endParaRPr lang="en-US" sz="2000"/>
          </a:p>
          <a:p>
            <a:pPr lvl="1"/>
            <a:endParaRPr lang="en-US" sz="2000">
              <a:latin typeface="Arial"/>
              <a:ea typeface="ＭＳ Ｐゴシック"/>
            </a:endParaRPr>
          </a:p>
          <a:p>
            <a:r>
              <a:rPr lang="en-US" sz="2000" b="1"/>
              <a:t>4. Leader support</a:t>
            </a:r>
          </a:p>
          <a:p>
            <a:pPr marL="742950" lvl="1" indent="-285750">
              <a:buFont typeface="Arial" panose="020B0604020202020204" pitchFamily="34" charset="0"/>
              <a:buChar char="•"/>
            </a:pPr>
            <a:r>
              <a:rPr lang="en-US" sz="2000">
                <a:latin typeface="Arial"/>
                <a:ea typeface="ＭＳ Ｐゴシック"/>
              </a:rPr>
              <a:t>Dissemination and feedback to leadership of participating Departments/Divisions</a:t>
            </a:r>
            <a:endParaRPr lang="en-US" sz="2000"/>
          </a:p>
          <a:p>
            <a:pPr marL="742950" lvl="1" indent="-285750">
              <a:buFont typeface="Arial" panose="020B0604020202020204" pitchFamily="34" charset="0"/>
              <a:buChar char="•"/>
            </a:pPr>
            <a:r>
              <a:rPr lang="en-US" sz="2000">
                <a:latin typeface="Arial"/>
                <a:ea typeface="ＭＳ Ｐゴシック"/>
              </a:rPr>
              <a:t>Promotion of allyship among male faculty and leaders</a:t>
            </a:r>
          </a:p>
          <a:p>
            <a:pPr marL="800100" lvl="1" indent="-342900">
              <a:buFont typeface="Arial" panose="020B0604020202020204" pitchFamily="34" charset="0"/>
              <a:buChar char="•"/>
            </a:pPr>
            <a:endParaRPr lang="en-US" sz="2000"/>
          </a:p>
        </p:txBody>
      </p:sp>
    </p:spTree>
    <p:extLst>
      <p:ext uri="{BB962C8B-B14F-4D97-AF65-F5344CB8AC3E}">
        <p14:creationId xmlns:p14="http://schemas.microsoft.com/office/powerpoint/2010/main" val="125927240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102107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latin typeface="Arial"/>
                <a:ea typeface="ＭＳ Ｐゴシック"/>
              </a:rPr>
              <a:t>Acknowledgments</a:t>
            </a:r>
            <a:endParaRPr lang="en-US" sz="2000">
              <a:solidFill>
                <a:schemeClr val="bg1"/>
              </a:solidFill>
            </a:endParaRPr>
          </a:p>
        </p:txBody>
      </p:sp>
      <p:sp>
        <p:nvSpPr>
          <p:cNvPr id="10" name="TextBox 9">
            <a:extLst>
              <a:ext uri="{FF2B5EF4-FFF2-40B4-BE49-F238E27FC236}">
                <a16:creationId xmlns:a16="http://schemas.microsoft.com/office/drawing/2014/main" id="{1AB3E365-6204-C24F-A43F-0637856166AA}"/>
              </a:ext>
            </a:extLst>
          </p:cNvPr>
          <p:cNvSpPr txBox="1"/>
          <p:nvPr/>
        </p:nvSpPr>
        <p:spPr bwMode="auto">
          <a:xfrm>
            <a:off x="362808" y="1355090"/>
            <a:ext cx="10556788" cy="3970318"/>
          </a:xfrm>
          <a:prstGeom prst="rect">
            <a:avLst/>
          </a:prstGeom>
          <a:noFill/>
          <a:ln w="19050" algn="ctr">
            <a:noFill/>
            <a:miter lim="800000"/>
            <a:headEnd/>
            <a:tailEnd/>
          </a:ln>
        </p:spPr>
        <p:txBody>
          <a:bodyPr wrap="square" lIns="0" tIns="0" rIns="0" bIns="0" rtlCol="0" anchor="t">
            <a:spAutoFit/>
          </a:bodyPr>
          <a:lstStyle/>
          <a:p>
            <a:pPr lvl="1"/>
            <a:r>
              <a:rPr lang="en-US" sz="2000" b="1">
                <a:latin typeface="Arial"/>
                <a:ea typeface="ＭＳ Ｐゴシック"/>
                <a:cs typeface="Arial"/>
              </a:rPr>
              <a:t>Membership: </a:t>
            </a:r>
            <a:r>
              <a:rPr lang="en-US" sz="2000">
                <a:latin typeface="Arial"/>
                <a:ea typeface="ＭＳ Ｐゴシック"/>
                <a:cs typeface="Arial"/>
              </a:rPr>
              <a:t>Bridget Keenan,* Amanda Sibley, Ana Velazquez-Manana, Erin Bank, Emily </a:t>
            </a:r>
            <a:r>
              <a:rPr lang="en-US" sz="2000" err="1">
                <a:latin typeface="Arial"/>
                <a:ea typeface="ＭＳ Ｐゴシック"/>
                <a:cs typeface="Arial"/>
              </a:rPr>
              <a:t>Bergsland</a:t>
            </a:r>
            <a:r>
              <a:rPr lang="en-US" sz="2000">
                <a:latin typeface="Arial"/>
                <a:ea typeface="ＭＳ Ｐゴシック"/>
                <a:cs typeface="Arial"/>
              </a:rPr>
              <a:t>, Lauren </a:t>
            </a:r>
            <a:r>
              <a:rPr lang="en-US" sz="2000" err="1">
                <a:latin typeface="Arial"/>
                <a:ea typeface="ＭＳ Ｐゴシック"/>
                <a:cs typeface="Arial"/>
              </a:rPr>
              <a:t>Boreta</a:t>
            </a:r>
            <a:r>
              <a:rPr lang="en-US" sz="2000">
                <a:latin typeface="Arial"/>
                <a:ea typeface="ＭＳ Ｐゴシック"/>
                <a:cs typeface="Arial"/>
              </a:rPr>
              <a:t>, Patricia Conroy, Mariza Das, Gerald Hsu,  Pamela Paris, </a:t>
            </a:r>
            <a:r>
              <a:rPr lang="en-US" sz="2000" err="1">
                <a:latin typeface="Arial"/>
                <a:ea typeface="ＭＳ Ｐゴシック"/>
                <a:cs typeface="Arial"/>
              </a:rPr>
              <a:t>Sorbarikor</a:t>
            </a:r>
            <a:r>
              <a:rPr lang="en-US" sz="2000">
                <a:latin typeface="Arial"/>
                <a:ea typeface="ＭＳ Ｐゴシック"/>
                <a:cs typeface="Arial"/>
              </a:rPr>
              <a:t> </a:t>
            </a:r>
            <a:r>
              <a:rPr lang="en-US" sz="2000" err="1">
                <a:latin typeface="Arial"/>
                <a:ea typeface="ＭＳ Ｐゴシック"/>
                <a:cs typeface="Arial"/>
              </a:rPr>
              <a:t>Piawah</a:t>
            </a:r>
            <a:r>
              <a:rPr lang="en-US" sz="2000">
                <a:latin typeface="Arial"/>
                <a:ea typeface="ＭＳ Ｐゴシック"/>
                <a:cs typeface="Arial"/>
              </a:rPr>
              <a:t>, Julie Sosa, Mazie Tsang, Alan </a:t>
            </a:r>
            <a:r>
              <a:rPr lang="en-US" sz="2000" err="1">
                <a:latin typeface="Arial"/>
                <a:ea typeface="ＭＳ Ｐゴシック"/>
                <a:cs typeface="Arial"/>
              </a:rPr>
              <a:t>Venook</a:t>
            </a:r>
            <a:r>
              <a:rPr lang="en-US" sz="2000">
                <a:latin typeface="Arial"/>
                <a:ea typeface="ＭＳ Ｐゴシック"/>
                <a:cs typeface="Arial"/>
              </a:rPr>
              <a:t>, Melisa Wong, Sue Yom, Katherine Van Loon* </a:t>
            </a:r>
            <a:endParaRPr lang="en-US" sz="2000">
              <a:ea typeface="ＭＳ Ｐゴシック"/>
              <a:cs typeface="Arial"/>
            </a:endParaRPr>
          </a:p>
          <a:p>
            <a:pPr lvl="1"/>
            <a:endParaRPr lang="en-US" sz="2000">
              <a:cs typeface="Arial"/>
            </a:endParaRPr>
          </a:p>
          <a:p>
            <a:pPr lvl="1"/>
            <a:r>
              <a:rPr lang="en-US" sz="2000" i="1">
                <a:latin typeface="Arial"/>
                <a:ea typeface="ＭＳ Ｐゴシック"/>
                <a:cs typeface="Arial"/>
              </a:rPr>
              <a:t>*Co-Chairs</a:t>
            </a:r>
            <a:endParaRPr lang="en-US">
              <a:ea typeface="ＭＳ Ｐゴシック"/>
            </a:endParaRPr>
          </a:p>
          <a:p>
            <a:pPr marL="1200150" lvl="2" indent="-285750">
              <a:buFontTx/>
              <a:buChar char="-"/>
            </a:pPr>
            <a:endParaRPr lang="en-US"/>
          </a:p>
          <a:p>
            <a:pPr lvl="1"/>
            <a:endParaRPr lang="en-US" sz="2000"/>
          </a:p>
          <a:p>
            <a:pPr lvl="1"/>
            <a:r>
              <a:rPr lang="en-US" sz="2000" b="1" err="1">
                <a:latin typeface="Arial"/>
                <a:ea typeface="ＭＳ Ｐゴシック"/>
              </a:rPr>
              <a:t>Sponsporship</a:t>
            </a:r>
            <a:r>
              <a:rPr lang="en-US" sz="2000" b="1">
                <a:latin typeface="Arial"/>
                <a:ea typeface="ＭＳ Ｐゴシック"/>
              </a:rPr>
              <a:t>:  </a:t>
            </a:r>
            <a:r>
              <a:rPr lang="en-US" sz="2000">
                <a:latin typeface="Arial"/>
                <a:ea typeface="ＭＳ Ｐゴシック"/>
              </a:rPr>
              <a:t>Alan Ashworth, President of HDFCCC</a:t>
            </a:r>
          </a:p>
          <a:p>
            <a:pPr lvl="1"/>
            <a:endParaRPr lang="en-US" sz="2000"/>
          </a:p>
          <a:p>
            <a:pPr lvl="1"/>
            <a:endParaRPr lang="en-US" sz="2000"/>
          </a:p>
          <a:p>
            <a:pPr lvl="1"/>
            <a:r>
              <a:rPr lang="en-US" sz="2000">
                <a:latin typeface="Arial"/>
                <a:ea typeface="ＭＳ Ｐゴシック"/>
              </a:rPr>
              <a:t>Further detail and discussion will be presented at the upcoming HDFCCC Town Hall </a:t>
            </a:r>
            <a:endParaRPr lang="en-US" sz="2000"/>
          </a:p>
          <a:p>
            <a:pPr lvl="1"/>
            <a:r>
              <a:rPr lang="en-US" sz="2000">
                <a:latin typeface="Arial"/>
                <a:ea typeface="ＭＳ Ｐゴシック"/>
              </a:rPr>
              <a:t>On April 29, 2022 at 3 PM </a:t>
            </a:r>
            <a:endParaRPr lang="en-US" sz="2000"/>
          </a:p>
        </p:txBody>
      </p:sp>
    </p:spTree>
    <p:extLst>
      <p:ext uri="{BB962C8B-B14F-4D97-AF65-F5344CB8AC3E}">
        <p14:creationId xmlns:p14="http://schemas.microsoft.com/office/powerpoint/2010/main" val="381591772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4"/>
          <p:cNvSpPr txBox="1">
            <a:spLocks noGrp="1"/>
          </p:cNvSpPr>
          <p:nvPr>
            <p:ph type="title"/>
          </p:nvPr>
        </p:nvSpPr>
        <p:spPr>
          <a:xfrm>
            <a:off x="415600" y="293333"/>
            <a:ext cx="11360800" cy="763600"/>
          </a:xfrm>
          <a:prstGeom prst="rect">
            <a:avLst/>
          </a:prstGeom>
        </p:spPr>
        <p:txBody>
          <a:bodyPr spcFirstLastPara="1" vert="horz" wrap="square" lIns="121900" tIns="121900" rIns="121900" bIns="121900" rtlCol="0" anchor="t" anchorCtr="0">
            <a:noAutofit/>
          </a:bodyPr>
          <a:lstStyle/>
          <a:p>
            <a:r>
              <a:rPr lang="en" sz="3700">
                <a:cs typeface="Arial"/>
              </a:rPr>
              <a:t>Women are under-represented in oncology leadership roles and in society awards</a:t>
            </a:r>
            <a:endParaRPr sz="3700">
              <a:cs typeface="Arial"/>
            </a:endParaRPr>
          </a:p>
        </p:txBody>
      </p:sp>
      <p:pic>
        <p:nvPicPr>
          <p:cNvPr id="160" name="Google Shape;160;p34"/>
          <p:cNvPicPr preferRelativeResize="0"/>
          <p:nvPr/>
        </p:nvPicPr>
        <p:blipFill>
          <a:blip r:embed="rId3">
            <a:alphaModFix/>
          </a:blip>
          <a:stretch>
            <a:fillRect/>
          </a:stretch>
        </p:blipFill>
        <p:spPr>
          <a:xfrm>
            <a:off x="320840" y="2187049"/>
            <a:ext cx="6723653" cy="2777560"/>
          </a:xfrm>
          <a:prstGeom prst="rect">
            <a:avLst/>
          </a:prstGeom>
          <a:noFill/>
          <a:ln>
            <a:noFill/>
          </a:ln>
        </p:spPr>
      </p:pic>
      <p:sp>
        <p:nvSpPr>
          <p:cNvPr id="161" name="Google Shape;161;p34"/>
          <p:cNvSpPr txBox="1"/>
          <p:nvPr/>
        </p:nvSpPr>
        <p:spPr>
          <a:xfrm>
            <a:off x="357038" y="5064069"/>
            <a:ext cx="5372000" cy="529335"/>
          </a:xfrm>
          <a:prstGeom prst="rect">
            <a:avLst/>
          </a:prstGeom>
          <a:noFill/>
          <a:ln>
            <a:noFill/>
          </a:ln>
        </p:spPr>
        <p:txBody>
          <a:bodyPr spcFirstLastPara="1" wrap="square" lIns="121900" tIns="121900" rIns="121900" bIns="121900" anchor="t" anchorCtr="0">
            <a:spAutoFit/>
          </a:bodyPr>
          <a:lstStyle/>
          <a:p>
            <a:pPr marL="151765">
              <a:lnSpc>
                <a:spcPct val="115000"/>
              </a:lnSpc>
              <a:spcBef>
                <a:spcPts val="0"/>
              </a:spcBef>
              <a:spcAft>
                <a:spcPts val="0"/>
              </a:spcAft>
              <a:buClr>
                <a:schemeClr val="dk2"/>
              </a:buClr>
              <a:buSzPts val="1800"/>
            </a:pPr>
            <a:r>
              <a:rPr lang="en" sz="1600">
                <a:solidFill>
                  <a:srgbClr val="333333"/>
                </a:solidFill>
                <a:latin typeface="Arial"/>
                <a:ea typeface="ＭＳ Ｐゴシック"/>
              </a:rPr>
              <a:t>Chowdhary et al, 2020, Jama </a:t>
            </a:r>
            <a:r>
              <a:rPr lang="en" sz="1600" err="1">
                <a:solidFill>
                  <a:srgbClr val="333333"/>
                </a:solidFill>
                <a:latin typeface="Arial"/>
                <a:ea typeface="ＭＳ Ｐゴシック"/>
              </a:rPr>
              <a:t>Netw</a:t>
            </a:r>
            <a:r>
              <a:rPr lang="en" sz="1600">
                <a:solidFill>
                  <a:srgbClr val="333333"/>
                </a:solidFill>
                <a:latin typeface="Arial"/>
                <a:ea typeface="ＭＳ Ｐゴシック"/>
              </a:rPr>
              <a:t> Open</a:t>
            </a:r>
            <a:endParaRPr lang="en-US">
              <a:latin typeface="Arial"/>
              <a:ea typeface="ＭＳ Ｐゴシック"/>
            </a:endParaRPr>
          </a:p>
        </p:txBody>
      </p:sp>
      <p:pic>
        <p:nvPicPr>
          <p:cNvPr id="2" name="Picture 2" descr="Chart, bar chart&#10;&#10;Description automatically generated">
            <a:extLst>
              <a:ext uri="{FF2B5EF4-FFF2-40B4-BE49-F238E27FC236}">
                <a16:creationId xmlns:a16="http://schemas.microsoft.com/office/drawing/2014/main" id="{49D998E0-0B33-4E62-BC20-FB9D98C99CC4}"/>
              </a:ext>
            </a:extLst>
          </p:cNvPr>
          <p:cNvPicPr>
            <a:picLocks noChangeAspect="1"/>
          </p:cNvPicPr>
          <p:nvPr/>
        </p:nvPicPr>
        <p:blipFill>
          <a:blip r:embed="rId4"/>
          <a:stretch>
            <a:fillRect/>
          </a:stretch>
        </p:blipFill>
        <p:spPr>
          <a:xfrm>
            <a:off x="7383294" y="1947292"/>
            <a:ext cx="4396901" cy="3109330"/>
          </a:xfrm>
          <a:prstGeom prst="rect">
            <a:avLst/>
          </a:prstGeom>
        </p:spPr>
      </p:pic>
      <p:sp>
        <p:nvSpPr>
          <p:cNvPr id="6" name="Google Shape;161;p34">
            <a:extLst>
              <a:ext uri="{FF2B5EF4-FFF2-40B4-BE49-F238E27FC236}">
                <a16:creationId xmlns:a16="http://schemas.microsoft.com/office/drawing/2014/main" id="{0958A007-9DB5-48EB-A4D1-1C2FDC2C96EE}"/>
              </a:ext>
            </a:extLst>
          </p:cNvPr>
          <p:cNvSpPr txBox="1"/>
          <p:nvPr/>
        </p:nvSpPr>
        <p:spPr>
          <a:xfrm>
            <a:off x="7668995" y="5226196"/>
            <a:ext cx="5372000" cy="529335"/>
          </a:xfrm>
          <a:prstGeom prst="rect">
            <a:avLst/>
          </a:prstGeom>
          <a:noFill/>
          <a:ln>
            <a:noFill/>
          </a:ln>
        </p:spPr>
        <p:txBody>
          <a:bodyPr spcFirstLastPara="1" wrap="square" lIns="121900" tIns="121900" rIns="121900" bIns="121900" anchor="t" anchorCtr="0">
            <a:spAutoFit/>
          </a:bodyPr>
          <a:lstStyle/>
          <a:p>
            <a:pPr marL="151765">
              <a:lnSpc>
                <a:spcPct val="115000"/>
              </a:lnSpc>
              <a:spcBef>
                <a:spcPts val="0"/>
              </a:spcBef>
              <a:spcAft>
                <a:spcPts val="0"/>
              </a:spcAft>
              <a:buClr>
                <a:schemeClr val="dk2"/>
              </a:buClr>
              <a:buSzPts val="1800"/>
            </a:pPr>
            <a:r>
              <a:rPr lang="en" sz="1600">
                <a:solidFill>
                  <a:srgbClr val="333333"/>
                </a:solidFill>
                <a:latin typeface="Arial"/>
                <a:ea typeface="ＭＳ Ｐゴシック"/>
              </a:rPr>
              <a:t>Patel et al, 2021, The Oncologist</a:t>
            </a:r>
            <a:endParaRPr lang="en-US">
              <a:latin typeface="Arial"/>
              <a:ea typeface="ＭＳ Ｐゴシック"/>
            </a:endParaRPr>
          </a:p>
        </p:txBody>
      </p:sp>
    </p:spTree>
    <p:extLst>
      <p:ext uri="{BB962C8B-B14F-4D97-AF65-F5344CB8AC3E}">
        <p14:creationId xmlns:p14="http://schemas.microsoft.com/office/powerpoint/2010/main" val="3945320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92BA0AD8-3F10-4A5F-81D9-9438BC7FC17B}"/>
              </a:ext>
            </a:extLst>
          </p:cNvPr>
          <p:cNvPicPr>
            <a:picLocks noChangeAspect="1"/>
          </p:cNvPicPr>
          <p:nvPr/>
        </p:nvPicPr>
        <p:blipFill rotWithShape="1">
          <a:blip r:embed="rId2"/>
          <a:srcRect b="21710"/>
          <a:stretch/>
        </p:blipFill>
        <p:spPr>
          <a:xfrm>
            <a:off x="1096530" y="84476"/>
            <a:ext cx="10423952" cy="6122991"/>
          </a:xfrm>
          <a:prstGeom prst="rect">
            <a:avLst/>
          </a:prstGeom>
          <a:noFill/>
        </p:spPr>
      </p:pic>
    </p:spTree>
    <p:extLst>
      <p:ext uri="{BB962C8B-B14F-4D97-AF65-F5344CB8AC3E}">
        <p14:creationId xmlns:p14="http://schemas.microsoft.com/office/powerpoint/2010/main" val="22102722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3"/>
          <p:cNvSpPr txBox="1"/>
          <p:nvPr/>
        </p:nvSpPr>
        <p:spPr>
          <a:xfrm>
            <a:off x="1984900" y="6423000"/>
            <a:ext cx="4750000" cy="288800"/>
          </a:xfrm>
          <a:prstGeom prst="rect">
            <a:avLst/>
          </a:prstGeom>
          <a:noFill/>
          <a:ln>
            <a:noFill/>
          </a:ln>
        </p:spPr>
        <p:txBody>
          <a:bodyPr spcFirstLastPara="1" wrap="square" lIns="121900" tIns="121900" rIns="121900" bIns="121900" anchor="t" anchorCtr="0">
            <a:noAutofit/>
          </a:bodyPr>
          <a:lstStyle/>
          <a:p>
            <a:pPr algn="r">
              <a:spcBef>
                <a:spcPts val="0"/>
              </a:spcBef>
              <a:spcAft>
                <a:spcPts val="0"/>
              </a:spcAft>
            </a:pPr>
            <a:r>
              <a:rPr lang="en" b="1"/>
              <a:t>Image Source: New York Magazine</a:t>
            </a:r>
            <a:endParaRPr b="1"/>
          </a:p>
        </p:txBody>
      </p:sp>
      <p:sp>
        <p:nvSpPr>
          <p:cNvPr id="230" name="Google Shape;230;p43"/>
          <p:cNvSpPr txBox="1"/>
          <p:nvPr/>
        </p:nvSpPr>
        <p:spPr>
          <a:xfrm>
            <a:off x="5136534" y="-58497"/>
            <a:ext cx="6893930" cy="4142207"/>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sz="2200" b="1">
                <a:latin typeface="Arial"/>
                <a:ea typeface="ＭＳ Ｐゴシック"/>
              </a:rPr>
              <a:t>How Has COVID-19 Impacted Women in Medicine?</a:t>
            </a:r>
            <a:endParaRPr lang="en-US" sz="2200" b="1">
              <a:latin typeface="Arial"/>
              <a:ea typeface="ＭＳ Ｐゴシック"/>
            </a:endParaRPr>
          </a:p>
          <a:p>
            <a:pPr marL="608965" indent="-465455">
              <a:spcBef>
                <a:spcPts val="1333"/>
              </a:spcBef>
              <a:spcAft>
                <a:spcPts val="0"/>
              </a:spcAft>
              <a:buSzPts val="1900"/>
              <a:buChar char="●"/>
            </a:pPr>
            <a:r>
              <a:rPr lang="en" sz="2200">
                <a:latin typeface="Arial"/>
                <a:ea typeface="ＭＳ Ｐゴシック"/>
              </a:rPr>
              <a:t>Emerging Data:</a:t>
            </a:r>
            <a:endParaRPr sz="2200">
              <a:latin typeface="Arial"/>
              <a:ea typeface="ＭＳ Ｐゴシック"/>
            </a:endParaRPr>
          </a:p>
          <a:p>
            <a:pPr marL="1218565" lvl="1" indent="-465455">
              <a:spcBef>
                <a:spcPts val="1333"/>
              </a:spcBef>
              <a:spcAft>
                <a:spcPts val="0"/>
              </a:spcAft>
              <a:buSzPts val="1900"/>
              <a:buChar char="○"/>
            </a:pPr>
            <a:r>
              <a:rPr lang="en" sz="2200">
                <a:latin typeface="Arial"/>
                <a:ea typeface="ＭＳ Ｐゴシック"/>
              </a:rPr>
              <a:t>Decreased women authorship</a:t>
            </a:r>
            <a:endParaRPr sz="2200">
              <a:latin typeface="Arial"/>
              <a:ea typeface="ＭＳ Ｐゴシック"/>
            </a:endParaRPr>
          </a:p>
          <a:p>
            <a:pPr marL="1218565" lvl="1" indent="-465455">
              <a:spcBef>
                <a:spcPts val="1333"/>
              </a:spcBef>
              <a:spcAft>
                <a:spcPts val="0"/>
              </a:spcAft>
              <a:buSzPts val="1900"/>
              <a:buChar char="○"/>
            </a:pPr>
            <a:r>
              <a:rPr lang="en" sz="2200">
                <a:latin typeface="Arial"/>
                <a:ea typeface="ＭＳ Ｐゴシック"/>
              </a:rPr>
              <a:t>Added early career barriers, especially for those with caregiving responsibilities</a:t>
            </a:r>
            <a:endParaRPr sz="2200">
              <a:latin typeface="Arial"/>
              <a:ea typeface="ＭＳ Ｐゴシック"/>
            </a:endParaRPr>
          </a:p>
          <a:p>
            <a:pPr marL="1218565" lvl="1" indent="-465455">
              <a:spcBef>
                <a:spcPts val="1333"/>
              </a:spcBef>
              <a:spcAft>
                <a:spcPts val="0"/>
              </a:spcAft>
              <a:buSzPts val="1900"/>
              <a:buChar char="○"/>
            </a:pPr>
            <a:r>
              <a:rPr lang="en" sz="2200">
                <a:latin typeface="Arial"/>
                <a:ea typeface="ＭＳ Ｐゴシック"/>
              </a:rPr>
              <a:t>Disproportionate impact on women of color and women with caregiving responsibilities</a:t>
            </a:r>
            <a:endParaRPr sz="2200">
              <a:latin typeface="Arial"/>
              <a:ea typeface="ＭＳ Ｐゴシック"/>
            </a:endParaRPr>
          </a:p>
          <a:p>
            <a:pPr marL="1218565" lvl="1" indent="-465455">
              <a:spcBef>
                <a:spcPts val="1333"/>
              </a:spcBef>
              <a:spcAft>
                <a:spcPts val="0"/>
              </a:spcAft>
              <a:buSzPts val="1900"/>
              <a:buChar char="○"/>
            </a:pPr>
            <a:r>
              <a:rPr lang="en" sz="2200" b="1">
                <a:latin typeface="Arial"/>
                <a:ea typeface="ＭＳ Ｐゴシック"/>
              </a:rPr>
              <a:t>20% of women surveyed in 2020 were considering leaving academic oncology </a:t>
            </a:r>
            <a:endParaRPr lang="en" sz="2200" b="1"/>
          </a:p>
          <a:p>
            <a:pPr>
              <a:spcBef>
                <a:spcPts val="1333"/>
              </a:spcBef>
              <a:spcAft>
                <a:spcPts val="1333"/>
              </a:spcAft>
            </a:pPr>
            <a:endParaRPr lang="en-US" sz="2533"/>
          </a:p>
        </p:txBody>
      </p:sp>
      <p:sp>
        <p:nvSpPr>
          <p:cNvPr id="231" name="Google Shape;231;p43"/>
          <p:cNvSpPr txBox="1"/>
          <p:nvPr/>
        </p:nvSpPr>
        <p:spPr>
          <a:xfrm>
            <a:off x="6734900" y="5139500"/>
            <a:ext cx="5292800" cy="1014400"/>
          </a:xfrm>
          <a:prstGeom prst="rect">
            <a:avLst/>
          </a:prstGeom>
          <a:noFill/>
          <a:ln>
            <a:noFill/>
          </a:ln>
        </p:spPr>
        <p:txBody>
          <a:bodyPr spcFirstLastPara="1" wrap="square" lIns="121900" tIns="121900" rIns="121900" bIns="121900" anchor="t" anchorCtr="0">
            <a:noAutofit/>
          </a:bodyPr>
          <a:lstStyle/>
          <a:p>
            <a:pPr algn="r">
              <a:spcBef>
                <a:spcPts val="0"/>
              </a:spcBef>
              <a:spcAft>
                <a:spcPts val="0"/>
              </a:spcAft>
            </a:pPr>
            <a:r>
              <a:rPr lang="en" sz="1450">
                <a:latin typeface="Arial"/>
                <a:ea typeface="ＭＳ Ｐゴシック"/>
              </a:rPr>
              <a:t>References: </a:t>
            </a:r>
            <a:endParaRPr sz="1467"/>
          </a:p>
          <a:p>
            <a:pPr algn="r">
              <a:spcBef>
                <a:spcPts val="0"/>
              </a:spcBef>
              <a:spcAft>
                <a:spcPts val="0"/>
              </a:spcAft>
            </a:pPr>
            <a:r>
              <a:rPr lang="en" sz="1450">
                <a:latin typeface="Arial"/>
                <a:ea typeface="ＭＳ Ｐゴシック"/>
              </a:rPr>
              <a:t>Anderson et al, Elife 9/2020</a:t>
            </a:r>
            <a:endParaRPr sz="1450">
              <a:latin typeface="Arial"/>
              <a:ea typeface="ＭＳ Ｐゴシック"/>
            </a:endParaRPr>
          </a:p>
          <a:p>
            <a:pPr algn="r">
              <a:spcBef>
                <a:spcPts val="0"/>
              </a:spcBef>
              <a:spcAft>
                <a:spcPts val="0"/>
              </a:spcAft>
            </a:pPr>
            <a:r>
              <a:rPr lang="en" sz="1450">
                <a:latin typeface="Arial"/>
                <a:ea typeface="ＭＳ Ｐゴシック"/>
              </a:rPr>
              <a:t>Gewin, Nature June 2020</a:t>
            </a:r>
            <a:endParaRPr sz="1450">
              <a:latin typeface="Arial"/>
              <a:ea typeface="ＭＳ Ｐゴシック"/>
            </a:endParaRPr>
          </a:p>
          <a:p>
            <a:pPr algn="r">
              <a:spcBef>
                <a:spcPts val="0"/>
              </a:spcBef>
              <a:spcAft>
                <a:spcPts val="0"/>
              </a:spcAft>
            </a:pPr>
            <a:r>
              <a:rPr lang="en" sz="1450">
                <a:latin typeface="Arial"/>
                <a:ea typeface="ＭＳ Ｐゴシック"/>
              </a:rPr>
              <a:t>Cardel, et al. Ann Am </a:t>
            </a:r>
            <a:r>
              <a:rPr lang="en" sz="1450" err="1">
                <a:latin typeface="Arial"/>
                <a:ea typeface="ＭＳ Ｐゴシック"/>
              </a:rPr>
              <a:t>Thorac</a:t>
            </a:r>
            <a:r>
              <a:rPr lang="en" sz="1450">
                <a:latin typeface="Arial"/>
                <a:ea typeface="ＭＳ Ｐゴシック"/>
              </a:rPr>
              <a:t> Soc July 2020</a:t>
            </a:r>
            <a:endParaRPr sz="1467"/>
          </a:p>
          <a:p>
            <a:pPr algn="r">
              <a:spcBef>
                <a:spcPts val="0"/>
              </a:spcBef>
              <a:spcAft>
                <a:spcPts val="0"/>
              </a:spcAft>
            </a:pPr>
            <a:r>
              <a:rPr lang="en" sz="1450">
                <a:latin typeface="Arial"/>
                <a:ea typeface="ＭＳ Ｐゴシック"/>
              </a:rPr>
              <a:t>Merfeld, JAMA Network Open, 2021</a:t>
            </a:r>
          </a:p>
          <a:p>
            <a:pPr algn="r">
              <a:spcBef>
                <a:spcPts val="0"/>
              </a:spcBef>
              <a:spcAft>
                <a:spcPts val="0"/>
              </a:spcAft>
            </a:pPr>
            <a:endParaRPr lang="en-US" sz="1467"/>
          </a:p>
        </p:txBody>
      </p:sp>
      <p:pic>
        <p:nvPicPr>
          <p:cNvPr id="232" name="Google Shape;232;p43"/>
          <p:cNvPicPr preferRelativeResize="0"/>
          <p:nvPr/>
        </p:nvPicPr>
        <p:blipFill>
          <a:blip r:embed="rId3">
            <a:alphaModFix/>
          </a:blip>
          <a:stretch>
            <a:fillRect/>
          </a:stretch>
        </p:blipFill>
        <p:spPr>
          <a:xfrm>
            <a:off x="203200" y="203200"/>
            <a:ext cx="4750000" cy="6332224"/>
          </a:xfrm>
          <a:prstGeom prst="rect">
            <a:avLst/>
          </a:prstGeom>
          <a:noFill/>
          <a:ln>
            <a:noFill/>
          </a:ln>
        </p:spPr>
      </p:pic>
    </p:spTree>
    <p:extLst>
      <p:ext uri="{BB962C8B-B14F-4D97-AF65-F5344CB8AC3E}">
        <p14:creationId xmlns:p14="http://schemas.microsoft.com/office/powerpoint/2010/main" val="2072563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1"/>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Autofit/>
          </a:bodyPr>
          <a:lstStyle/>
          <a:p>
            <a:endParaRPr/>
          </a:p>
        </p:txBody>
      </p:sp>
      <p:sp>
        <p:nvSpPr>
          <p:cNvPr id="355" name="Google Shape;355;p61"/>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Autofit/>
          </a:bodyPr>
          <a:lstStyle/>
          <a:p>
            <a:pPr marL="0" indent="0">
              <a:spcAft>
                <a:spcPts val="2133"/>
              </a:spcAft>
              <a:buNone/>
            </a:pPr>
            <a:endParaRPr/>
          </a:p>
        </p:txBody>
      </p:sp>
      <p:pic>
        <p:nvPicPr>
          <p:cNvPr id="356" name="Google Shape;356;p61"/>
          <p:cNvPicPr preferRelativeResize="0"/>
          <p:nvPr/>
        </p:nvPicPr>
        <p:blipFill>
          <a:blip r:embed="rId3">
            <a:alphaModFix/>
          </a:blip>
          <a:stretch>
            <a:fillRect/>
          </a:stretch>
        </p:blipFill>
        <p:spPr>
          <a:xfrm>
            <a:off x="6271300" y="2641186"/>
            <a:ext cx="5992768" cy="4033415"/>
          </a:xfrm>
          <a:prstGeom prst="rect">
            <a:avLst/>
          </a:prstGeom>
          <a:noFill/>
          <a:ln>
            <a:noFill/>
          </a:ln>
        </p:spPr>
      </p:pic>
      <p:pic>
        <p:nvPicPr>
          <p:cNvPr id="357" name="Google Shape;357;p61"/>
          <p:cNvPicPr preferRelativeResize="0"/>
          <p:nvPr/>
        </p:nvPicPr>
        <p:blipFill>
          <a:blip r:embed="rId4">
            <a:alphaModFix/>
          </a:blip>
          <a:stretch>
            <a:fillRect/>
          </a:stretch>
        </p:blipFill>
        <p:spPr>
          <a:xfrm>
            <a:off x="181334" y="59900"/>
            <a:ext cx="5992767" cy="5023733"/>
          </a:xfrm>
          <a:prstGeom prst="rect">
            <a:avLst/>
          </a:prstGeom>
          <a:noFill/>
          <a:ln>
            <a:noFill/>
          </a:ln>
        </p:spPr>
      </p:pic>
      <p:sp>
        <p:nvSpPr>
          <p:cNvPr id="358" name="Google Shape;358;p61"/>
          <p:cNvSpPr txBox="1"/>
          <p:nvPr/>
        </p:nvSpPr>
        <p:spPr>
          <a:xfrm>
            <a:off x="181333" y="5083633"/>
            <a:ext cx="3100400" cy="4513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1333"/>
              <a:t>Graphic @AnaVManana</a:t>
            </a:r>
            <a:endParaRPr sz="1333"/>
          </a:p>
        </p:txBody>
      </p:sp>
      <p:pic>
        <p:nvPicPr>
          <p:cNvPr id="2" name="Picture 1">
            <a:extLst>
              <a:ext uri="{FF2B5EF4-FFF2-40B4-BE49-F238E27FC236}">
                <a16:creationId xmlns:a16="http://schemas.microsoft.com/office/drawing/2014/main" id="{5A1929CC-E837-5340-A9A3-48108171ADB9}"/>
              </a:ext>
            </a:extLst>
          </p:cNvPr>
          <p:cNvPicPr>
            <a:picLocks noChangeAspect="1"/>
          </p:cNvPicPr>
          <p:nvPr/>
        </p:nvPicPr>
        <p:blipFill>
          <a:blip r:embed="rId5"/>
          <a:stretch>
            <a:fillRect/>
          </a:stretch>
        </p:blipFill>
        <p:spPr>
          <a:xfrm>
            <a:off x="2149592" y="5193252"/>
            <a:ext cx="414933" cy="232363"/>
          </a:xfrm>
          <a:prstGeom prst="rect">
            <a:avLst/>
          </a:prstGeom>
        </p:spPr>
      </p:pic>
    </p:spTree>
    <p:extLst>
      <p:ext uri="{BB962C8B-B14F-4D97-AF65-F5344CB8AC3E}">
        <p14:creationId xmlns:p14="http://schemas.microsoft.com/office/powerpoint/2010/main" val="1457281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Gender Equity Committee</a:t>
            </a:r>
          </a:p>
        </p:txBody>
      </p:sp>
      <p:sp>
        <p:nvSpPr>
          <p:cNvPr id="22" name="TextBox 21">
            <a:extLst>
              <a:ext uri="{FF2B5EF4-FFF2-40B4-BE49-F238E27FC236}">
                <a16:creationId xmlns:a16="http://schemas.microsoft.com/office/drawing/2014/main" id="{2A20EE20-493B-2640-B47D-8A01A2BF97EB}"/>
              </a:ext>
            </a:extLst>
          </p:cNvPr>
          <p:cNvSpPr txBox="1"/>
          <p:nvPr/>
        </p:nvSpPr>
        <p:spPr bwMode="auto">
          <a:xfrm>
            <a:off x="501762" y="1274564"/>
            <a:ext cx="10837678" cy="4001095"/>
          </a:xfrm>
          <a:prstGeom prst="rect">
            <a:avLst/>
          </a:prstGeom>
          <a:noFill/>
          <a:ln w="19050" algn="ctr">
            <a:noFill/>
            <a:miter lim="800000"/>
            <a:headEnd/>
            <a:tailEnd/>
          </a:ln>
        </p:spPr>
        <p:txBody>
          <a:bodyPr wrap="square" lIns="0" tIns="0" rIns="0" bIns="0" rtlCol="0" anchor="t">
            <a:spAutoFit/>
          </a:bodyPr>
          <a:lstStyle/>
          <a:p>
            <a:pPr marL="342900" indent="-342900">
              <a:buFont typeface="Arial" panose="020B0604020202020204" pitchFamily="34" charset="0"/>
              <a:buChar char="•"/>
            </a:pPr>
            <a:r>
              <a:rPr lang="en-US" sz="2000">
                <a:latin typeface="Arial"/>
                <a:ea typeface="ＭＳ Ｐゴシック"/>
              </a:rPr>
              <a:t>Commissioned by Dr. Ashworth in Spring 2021 in response to gender-related disparities and challenges that COVID-19 brought to light</a:t>
            </a:r>
          </a:p>
          <a:p>
            <a:pPr marL="342900" indent="-342900">
              <a:buFont typeface="Arial" panose="020B0604020202020204" pitchFamily="34" charset="0"/>
              <a:buChar char="•"/>
            </a:pPr>
            <a:endParaRPr lang="en-US" sz="2000"/>
          </a:p>
          <a:p>
            <a:pPr marL="800100" lvl="1"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b="1">
                <a:latin typeface="Arial"/>
                <a:ea typeface="ＭＳ Ｐゴシック"/>
              </a:rPr>
              <a:t>Our Mission Statement:</a:t>
            </a:r>
            <a:r>
              <a:rPr lang="en-US" sz="2000">
                <a:latin typeface="Arial"/>
                <a:ea typeface="ＭＳ Ｐゴシック"/>
              </a:rPr>
              <a:t> </a:t>
            </a:r>
            <a:r>
              <a:rPr lang="en-US" sz="2000" i="1">
                <a:latin typeface="Arial"/>
                <a:ea typeface="ＭＳ Ｐゴシック"/>
              </a:rPr>
              <a:t>To promote and foster a supportive environment that advocates for the equitable advancement of women and gender minority leaders in cancer care, education, and research</a:t>
            </a:r>
          </a:p>
          <a:p>
            <a:pPr marL="342900" indent="-342900">
              <a:buFont typeface="Arial" panose="020B0604020202020204" pitchFamily="34" charset="0"/>
              <a:buChar char="•"/>
            </a:pPr>
            <a:endParaRPr lang="en-US" sz="2000" i="1"/>
          </a:p>
          <a:p>
            <a:pPr marL="342900" indent="-342900">
              <a:buFont typeface="Arial" panose="020B0604020202020204" pitchFamily="34" charset="0"/>
              <a:buChar char="•"/>
            </a:pPr>
            <a:r>
              <a:rPr lang="en-US" sz="2000"/>
              <a:t>First task – determine the extent and specifics of gender-related disparities at HDFCCC to determine how to best address these</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32685300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entagon 10">
            <a:extLst>
              <a:ext uri="{FF2B5EF4-FFF2-40B4-BE49-F238E27FC236}">
                <a16:creationId xmlns:a16="http://schemas.microsoft.com/office/drawing/2014/main" id="{F0DE1E63-4B51-B041-B925-E61CEE2095AB}"/>
              </a:ext>
            </a:extLst>
          </p:cNvPr>
          <p:cNvSpPr/>
          <p:nvPr/>
        </p:nvSpPr>
        <p:spPr bwMode="auto">
          <a:xfrm>
            <a:off x="1" y="269121"/>
            <a:ext cx="6095999" cy="509505"/>
          </a:xfrm>
          <a:prstGeom prst="homePlate">
            <a:avLst/>
          </a:prstGeom>
          <a:solidFill>
            <a:schemeClr val="tx1"/>
          </a:solidFill>
          <a:ln w="19050" algn="ctr">
            <a:noFill/>
            <a:miter lim="800000"/>
            <a:headEnd/>
            <a:tailEnd/>
          </a:ln>
        </p:spPr>
        <p:txBody>
          <a:bodyPr rot="0" spcFirstLastPara="0" vertOverflow="overflow" horzOverflow="overflow" vert="horz" wrap="none" lIns="548640" tIns="60960" rIns="121920" bIns="60960" numCol="1" spcCol="0" rtlCol="0" fromWordArt="0" anchor="ctr" anchorCtr="0" forceAA="0" compatLnSpc="1">
            <a:prstTxWarp prst="textNoShape">
              <a:avLst/>
            </a:prstTxWarp>
            <a:noAutofit/>
          </a:bodyPr>
          <a:lstStyle/>
          <a:p>
            <a:r>
              <a:rPr lang="en-US" sz="2000">
                <a:solidFill>
                  <a:schemeClr val="bg1"/>
                </a:solidFill>
              </a:rPr>
              <a:t>Gender Equity Committee</a:t>
            </a:r>
          </a:p>
        </p:txBody>
      </p:sp>
      <p:sp>
        <p:nvSpPr>
          <p:cNvPr id="22" name="TextBox 21">
            <a:extLst>
              <a:ext uri="{FF2B5EF4-FFF2-40B4-BE49-F238E27FC236}">
                <a16:creationId xmlns:a16="http://schemas.microsoft.com/office/drawing/2014/main" id="{2A20EE20-493B-2640-B47D-8A01A2BF97EB}"/>
              </a:ext>
            </a:extLst>
          </p:cNvPr>
          <p:cNvSpPr txBox="1"/>
          <p:nvPr/>
        </p:nvSpPr>
        <p:spPr bwMode="auto">
          <a:xfrm>
            <a:off x="501761" y="1214603"/>
            <a:ext cx="10837678" cy="4893647"/>
          </a:xfrm>
          <a:prstGeom prst="rect">
            <a:avLst/>
          </a:prstGeom>
          <a:noFill/>
          <a:ln w="19050" algn="ctr">
            <a:noFill/>
            <a:miter lim="800000"/>
            <a:headEnd/>
            <a:tailEnd/>
          </a:ln>
        </p:spPr>
        <p:txBody>
          <a:bodyPr wrap="square" lIns="0" tIns="0" rIns="0" bIns="0" rtlCol="0" anchor="t">
            <a:spAutoFit/>
          </a:bodyPr>
          <a:lstStyle/>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b="1">
                <a:latin typeface="Arial"/>
                <a:ea typeface="ＭＳ Ｐゴシック"/>
              </a:rPr>
              <a:t>Invited and self-nominated representatives from cancer-related specialties: </a:t>
            </a:r>
          </a:p>
          <a:p>
            <a:pPr marL="800100" lvl="1" indent="-342900">
              <a:buFont typeface="Arial" panose="020B0604020202020204" pitchFamily="34" charset="0"/>
              <a:buChar char="•"/>
            </a:pPr>
            <a:r>
              <a:rPr lang="en-US" sz="2000">
                <a:latin typeface="Arial"/>
                <a:ea typeface="ＭＳ Ｐゴシック"/>
              </a:rPr>
              <a:t>Hematology/Oncology</a:t>
            </a:r>
            <a:endParaRPr lang="en-US"/>
          </a:p>
          <a:p>
            <a:pPr marL="800100" lvl="1" indent="-342900">
              <a:buFont typeface="Arial" panose="020B0604020202020204" pitchFamily="34" charset="0"/>
              <a:buChar char="•"/>
            </a:pPr>
            <a:r>
              <a:rPr lang="en-US" sz="2000">
                <a:latin typeface="Arial"/>
                <a:ea typeface="ＭＳ Ｐゴシック"/>
              </a:rPr>
              <a:t>Pediatric Oncology</a:t>
            </a:r>
            <a:endParaRPr lang="en-US"/>
          </a:p>
          <a:p>
            <a:pPr marL="800100" lvl="1" indent="-342900">
              <a:buFont typeface="Arial" panose="020B0604020202020204" pitchFamily="34" charset="0"/>
              <a:buChar char="•"/>
            </a:pPr>
            <a:r>
              <a:rPr lang="en-US" sz="2000">
                <a:latin typeface="Arial"/>
                <a:ea typeface="ＭＳ Ｐゴシック"/>
              </a:rPr>
              <a:t>Radiation Oncology</a:t>
            </a:r>
            <a:endParaRPr lang="en-US"/>
          </a:p>
          <a:p>
            <a:pPr marL="800100" lvl="1" indent="-342900">
              <a:buFont typeface="Arial" panose="020B0604020202020204" pitchFamily="34" charset="0"/>
              <a:buChar char="•"/>
            </a:pPr>
            <a:r>
              <a:rPr lang="en-US" sz="2000">
                <a:latin typeface="Arial"/>
                <a:ea typeface="ＭＳ Ｐゴシック"/>
              </a:rPr>
              <a:t>Neuro-oncology</a:t>
            </a:r>
            <a:endParaRPr lang="en-US"/>
          </a:p>
          <a:p>
            <a:pPr marL="800100" lvl="1" indent="-342900">
              <a:buFont typeface="Arial" panose="020B0604020202020204" pitchFamily="34" charset="0"/>
              <a:buChar char="•"/>
            </a:pPr>
            <a:r>
              <a:rPr lang="en-US" sz="2000">
                <a:latin typeface="Arial"/>
                <a:ea typeface="ＭＳ Ｐゴシック"/>
              </a:rPr>
              <a:t>Surgical Oncology</a:t>
            </a:r>
            <a:endParaRPr lang="en-US"/>
          </a:p>
          <a:p>
            <a:pPr marL="800100" lvl="1" indent="-342900">
              <a:buFont typeface="Arial" panose="020B0604020202020204" pitchFamily="34" charset="0"/>
              <a:buChar char="•"/>
            </a:pPr>
            <a:r>
              <a:rPr lang="en-US" sz="2000">
                <a:latin typeface="Arial"/>
                <a:ea typeface="ＭＳ Ｐゴシック"/>
              </a:rPr>
              <a:t>Urology</a:t>
            </a:r>
            <a:endParaRPr lang="en-US"/>
          </a:p>
          <a:p>
            <a:pPr marL="800100" lvl="1" indent="-342900">
              <a:buFont typeface="Arial" panose="020B0604020202020204" pitchFamily="34" charset="0"/>
              <a:buChar char="•"/>
            </a:pPr>
            <a:r>
              <a:rPr lang="en-US" sz="2000">
                <a:latin typeface="Arial"/>
                <a:ea typeface="ＭＳ Ｐゴシック"/>
              </a:rPr>
              <a:t>Basic Sciences</a:t>
            </a:r>
            <a:endParaRPr lang="en-US"/>
          </a:p>
          <a:p>
            <a:pPr marL="800100" lvl="1" indent="-342900">
              <a:buFont typeface="Arial" panose="020B0604020202020204" pitchFamily="34" charset="0"/>
              <a:buChar char="•"/>
            </a:pPr>
            <a:r>
              <a:rPr lang="en-US" sz="2000">
                <a:latin typeface="Arial"/>
                <a:ea typeface="ＭＳ Ｐゴシック"/>
              </a:rPr>
              <a:t>HDFCC staff members</a:t>
            </a:r>
            <a:endParaRPr lang="en-US"/>
          </a:p>
          <a:p>
            <a:pPr marL="342900" indent="-342900">
              <a:buFont typeface="Arial" panose="020B0604020202020204" pitchFamily="34" charset="0"/>
              <a:buChar char="•"/>
            </a:pPr>
            <a:endParaRPr lang="en-US" sz="2000"/>
          </a:p>
          <a:p>
            <a:pPr lvl="1"/>
            <a:endParaRPr lang="en-US">
              <a:latin typeface="Arial"/>
              <a:ea typeface="ＭＳ Ｐゴシック"/>
              <a:cs typeface="Arial"/>
            </a:endParaRPr>
          </a:p>
          <a:p>
            <a:pPr marL="800100" lvl="1"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spTree>
    <p:extLst>
      <p:ext uri="{BB962C8B-B14F-4D97-AF65-F5344CB8AC3E}">
        <p14:creationId xmlns:p14="http://schemas.microsoft.com/office/powerpoint/2010/main" val="540147940"/>
      </p:ext>
    </p:extLst>
  </p:cSld>
  <p:clrMapOvr>
    <a:masterClrMapping/>
  </p:clrMapOvr>
  <p:transition>
    <p:fade/>
  </p:transition>
</p:sld>
</file>

<file path=ppt/theme/theme1.xml><?xml version="1.0" encoding="utf-8"?>
<a:theme xmlns:a="http://schemas.openxmlformats.org/drawingml/2006/main" name="Default Them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Site Visit">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UCSF PPT Template">
  <a:themeElements>
    <a:clrScheme name="Custom 2">
      <a:dk1>
        <a:srgbClr val="052049"/>
      </a:dk1>
      <a:lt1>
        <a:srgbClr val="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4.xml><?xml version="1.0" encoding="utf-8"?>
<a:theme xmlns:a="http://schemas.openxmlformats.org/drawingml/2006/main" name="1_Default Them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Theme.thmx</Template>
  <TotalTime>0</TotalTime>
  <Words>3044</Words>
  <Application>Microsoft Office PowerPoint</Application>
  <PresentationFormat>Widescreen</PresentationFormat>
  <Paragraphs>330</Paragraphs>
  <Slides>38</Slides>
  <Notes>35</Notes>
  <HiddenSlides>3</HiddenSlides>
  <MMClips>0</MMClips>
  <ScaleCrop>false</ScaleCrop>
  <HeadingPairs>
    <vt:vector size="4" baseType="variant">
      <vt:variant>
        <vt:lpstr>Theme</vt:lpstr>
      </vt:variant>
      <vt:variant>
        <vt:i4>4</vt:i4>
      </vt:variant>
      <vt:variant>
        <vt:lpstr>Slide Titles</vt:lpstr>
      </vt:variant>
      <vt:variant>
        <vt:i4>38</vt:i4>
      </vt:variant>
    </vt:vector>
  </HeadingPairs>
  <TitlesOfParts>
    <vt:vector size="42" baseType="lpstr">
      <vt:lpstr>Default Theme</vt:lpstr>
      <vt:lpstr>Site Visit</vt:lpstr>
      <vt:lpstr>UCSF PPT Template</vt:lpstr>
      <vt:lpstr>1_Default Theme</vt:lpstr>
      <vt:lpstr>HDFCCC  Gender Equity Committee - Survey Results</vt:lpstr>
      <vt:lpstr>PowerPoint Presentation</vt:lpstr>
      <vt:lpstr>PowerPoint Presentation</vt:lpstr>
      <vt:lpstr>Women are under-represented in oncology leadership roles and in society awards</vt:lpstr>
      <vt:lpstr>PowerPoint Presentation</vt:lpstr>
      <vt:lpstr>PowerPoint Presentation</vt:lpstr>
      <vt:lpstr>PowerPoint Presentation</vt:lpstr>
      <vt:lpstr>PowerPoint Presentation</vt:lpstr>
      <vt:lpstr>PowerPoint Presentation</vt:lpstr>
      <vt:lpstr>Measure of Culture Conducive to Women’s Academic Success (CCWAS)*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Director’s Overview</dc:title>
  <dc:creator>Erin Bank</dc:creator>
  <cp:lastModifiedBy>Bridget Keenan</cp:lastModifiedBy>
  <cp:revision>3</cp:revision>
  <cp:lastPrinted>2018-01-13T17:55:57Z</cp:lastPrinted>
  <dcterms:created xsi:type="dcterms:W3CDTF">2017-10-18T01:20:30Z</dcterms:created>
  <dcterms:modified xsi:type="dcterms:W3CDTF">2022-03-17T18:48:59Z</dcterms:modified>
</cp:coreProperties>
</file>